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70" r:id="rId2"/>
    <p:sldId id="287" r:id="rId3"/>
    <p:sldId id="271" r:id="rId4"/>
    <p:sldId id="257" r:id="rId5"/>
    <p:sldId id="280" r:id="rId6"/>
    <p:sldId id="281" r:id="rId7"/>
    <p:sldId id="283" r:id="rId8"/>
    <p:sldId id="284" r:id="rId9"/>
    <p:sldId id="289" r:id="rId10"/>
    <p:sldId id="274" r:id="rId11"/>
    <p:sldId id="294" r:id="rId12"/>
    <p:sldId id="295" r:id="rId13"/>
    <p:sldId id="285" r:id="rId14"/>
    <p:sldId id="263" r:id="rId15"/>
    <p:sldId id="297" r:id="rId16"/>
    <p:sldId id="305" r:id="rId17"/>
    <p:sldId id="298" r:id="rId18"/>
    <p:sldId id="307" r:id="rId19"/>
    <p:sldId id="299" r:id="rId20"/>
    <p:sldId id="310" r:id="rId21"/>
    <p:sldId id="311" r:id="rId22"/>
    <p:sldId id="313" r:id="rId23"/>
    <p:sldId id="296" r:id="rId24"/>
    <p:sldId id="260" r:id="rId25"/>
    <p:sldId id="265" r:id="rId26"/>
    <p:sldId id="290" r:id="rId27"/>
    <p:sldId id="31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20"/>
    <p:restoredTop sz="68820"/>
  </p:normalViewPr>
  <p:slideViewPr>
    <p:cSldViewPr snapToGrid="0">
      <p:cViewPr varScale="1">
        <p:scale>
          <a:sx n="72" d="100"/>
          <a:sy n="72" d="100"/>
        </p:scale>
        <p:origin x="2064" y="192"/>
      </p:cViewPr>
      <p:guideLst/>
    </p:cSldViewPr>
  </p:slideViewPr>
  <p:outlineViewPr>
    <p:cViewPr>
      <p:scale>
        <a:sx n="33" d="100"/>
        <a:sy n="33" d="100"/>
      </p:scale>
      <p:origin x="0" y="-390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tiff"/><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8.png"/><Relationship Id="rId7" Type="http://schemas.openxmlformats.org/officeDocument/2006/relationships/image" Target="../media/image17.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tiff"/><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8.png"/><Relationship Id="rId7" Type="http://schemas.openxmlformats.org/officeDocument/2006/relationships/image" Target="../media/image17.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66F2C-8FF1-3A4D-81C0-72023A464AD0}" type="doc">
      <dgm:prSet loTypeId="urn:microsoft.com/office/officeart/2008/layout/VerticalCurvedList" loCatId="" qsTypeId="urn:microsoft.com/office/officeart/2005/8/quickstyle/3d1" qsCatId="3D" csTypeId="urn:microsoft.com/office/officeart/2005/8/colors/accent2_2" csCatId="accent2" phldr="1"/>
      <dgm:spPr/>
      <dgm:t>
        <a:bodyPr/>
        <a:lstStyle/>
        <a:p>
          <a:endParaRPr lang="en-US"/>
        </a:p>
      </dgm:t>
    </dgm:pt>
    <dgm:pt modelId="{717B867C-E958-D549-B6F3-D27BBB4F0004}">
      <dgm:prSet phldrT="[Text]"/>
      <dgm:spPr/>
      <dgm:t>
        <a:bodyPr/>
        <a:lstStyle/>
        <a:p>
          <a:r>
            <a:rPr lang="en-US" dirty="0">
              <a:solidFill>
                <a:schemeClr val="tx1"/>
              </a:solidFill>
            </a:rPr>
            <a:t>To eliminate faults as early as possible</a:t>
          </a:r>
        </a:p>
      </dgm:t>
    </dgm:pt>
    <dgm:pt modelId="{26CAD6F9-5371-7843-913C-F1ED987C6E6D}" type="parTrans" cxnId="{876DE03C-12C3-7745-9822-10B9D205532F}">
      <dgm:prSet/>
      <dgm:spPr/>
      <dgm:t>
        <a:bodyPr/>
        <a:lstStyle/>
        <a:p>
          <a:endParaRPr lang="en-US"/>
        </a:p>
      </dgm:t>
    </dgm:pt>
    <dgm:pt modelId="{13850144-6C9C-A949-B0DF-E5AA095F6D0E}" type="sibTrans" cxnId="{876DE03C-12C3-7745-9822-10B9D205532F}">
      <dgm:prSet/>
      <dgm:spPr/>
      <dgm:t>
        <a:bodyPr/>
        <a:lstStyle/>
        <a:p>
          <a:endParaRPr lang="en-US"/>
        </a:p>
      </dgm:t>
    </dgm:pt>
    <dgm:pt modelId="{E01C28F3-B849-1843-9D32-566D59E8DFB1}">
      <dgm:prSet phldrT="[Text]"/>
      <dgm:spPr/>
      <dgm:t>
        <a:bodyPr/>
        <a:lstStyle/>
        <a:p>
          <a:r>
            <a:rPr lang="en-US" dirty="0">
              <a:solidFill>
                <a:schemeClr val="tx1"/>
              </a:solidFill>
            </a:rPr>
            <a:t>To have an independent perspective</a:t>
          </a:r>
        </a:p>
      </dgm:t>
    </dgm:pt>
    <dgm:pt modelId="{39F77649-09DB-F249-82F7-1567ABAC3153}" type="parTrans" cxnId="{D1C9AB2D-E3B6-894C-9391-0ED4B258FB63}">
      <dgm:prSet/>
      <dgm:spPr/>
      <dgm:t>
        <a:bodyPr/>
        <a:lstStyle/>
        <a:p>
          <a:endParaRPr lang="en-US"/>
        </a:p>
      </dgm:t>
    </dgm:pt>
    <dgm:pt modelId="{74B9054F-C654-0746-83DC-47243314FE42}" type="sibTrans" cxnId="{D1C9AB2D-E3B6-894C-9391-0ED4B258FB63}">
      <dgm:prSet/>
      <dgm:spPr/>
      <dgm:t>
        <a:bodyPr/>
        <a:lstStyle/>
        <a:p>
          <a:endParaRPr lang="en-US"/>
        </a:p>
      </dgm:t>
    </dgm:pt>
    <dgm:pt modelId="{5AE80C4A-4F87-E34F-BD10-A49A3ADB3037}">
      <dgm:prSet phldrT="[Text]"/>
      <dgm:spPr/>
      <dgm:t>
        <a:bodyPr/>
        <a:lstStyle/>
        <a:p>
          <a:r>
            <a:rPr lang="en-US" dirty="0">
              <a:solidFill>
                <a:schemeClr val="tx1"/>
              </a:solidFill>
            </a:rPr>
            <a:t>To bridge the gap between development and requirements.</a:t>
          </a:r>
        </a:p>
      </dgm:t>
    </dgm:pt>
    <dgm:pt modelId="{802C3082-D813-3F45-999E-61B4134C8FB0}" type="parTrans" cxnId="{588E5BB8-BCB5-CD46-83F8-B12BD377DA12}">
      <dgm:prSet/>
      <dgm:spPr/>
      <dgm:t>
        <a:bodyPr/>
        <a:lstStyle/>
        <a:p>
          <a:endParaRPr lang="en-US"/>
        </a:p>
      </dgm:t>
    </dgm:pt>
    <dgm:pt modelId="{3FBB6B56-79AF-3E4D-BAE0-06D240EA62C7}" type="sibTrans" cxnId="{588E5BB8-BCB5-CD46-83F8-B12BD377DA12}">
      <dgm:prSet/>
      <dgm:spPr/>
      <dgm:t>
        <a:bodyPr/>
        <a:lstStyle/>
        <a:p>
          <a:endParaRPr lang="en-US"/>
        </a:p>
      </dgm:t>
    </dgm:pt>
    <dgm:pt modelId="{B545E272-01FA-5F40-BAED-3C27914D3461}">
      <dgm:prSet/>
      <dgm:spPr/>
      <dgm:t>
        <a:bodyPr/>
        <a:lstStyle/>
        <a:p>
          <a:r>
            <a:rPr lang="en-US" dirty="0">
              <a:solidFill>
                <a:schemeClr val="tx1"/>
              </a:solidFill>
            </a:rPr>
            <a:t>To preserve customer satisfaction</a:t>
          </a:r>
        </a:p>
      </dgm:t>
    </dgm:pt>
    <dgm:pt modelId="{AC42E104-3D42-554A-A165-CD5C4E7F01C1}" type="parTrans" cxnId="{F012C3CD-83B1-6547-BC2D-E3D328D15771}">
      <dgm:prSet/>
      <dgm:spPr/>
      <dgm:t>
        <a:bodyPr/>
        <a:lstStyle/>
        <a:p>
          <a:endParaRPr lang="en-US"/>
        </a:p>
      </dgm:t>
    </dgm:pt>
    <dgm:pt modelId="{D5431E6B-91EC-F647-B69D-ACDEACF222A8}" type="sibTrans" cxnId="{F012C3CD-83B1-6547-BC2D-E3D328D15771}">
      <dgm:prSet/>
      <dgm:spPr/>
      <dgm:t>
        <a:bodyPr/>
        <a:lstStyle/>
        <a:p>
          <a:endParaRPr lang="en-US"/>
        </a:p>
      </dgm:t>
    </dgm:pt>
    <dgm:pt modelId="{A78A71B5-1F88-5D46-A45B-FE499241F605}" type="pres">
      <dgm:prSet presAssocID="{76566F2C-8FF1-3A4D-81C0-72023A464AD0}" presName="Name0" presStyleCnt="0">
        <dgm:presLayoutVars>
          <dgm:chMax val="7"/>
          <dgm:chPref val="7"/>
          <dgm:dir/>
        </dgm:presLayoutVars>
      </dgm:prSet>
      <dgm:spPr/>
    </dgm:pt>
    <dgm:pt modelId="{0B792105-C4EB-3647-AEA4-70A17C1C8846}" type="pres">
      <dgm:prSet presAssocID="{76566F2C-8FF1-3A4D-81C0-72023A464AD0}" presName="Name1" presStyleCnt="0"/>
      <dgm:spPr/>
    </dgm:pt>
    <dgm:pt modelId="{435140A2-9AD0-5C43-8B48-5274C7BB1C79}" type="pres">
      <dgm:prSet presAssocID="{76566F2C-8FF1-3A4D-81C0-72023A464AD0}" presName="cycle" presStyleCnt="0"/>
      <dgm:spPr/>
    </dgm:pt>
    <dgm:pt modelId="{6C7219E9-ADD9-D74C-8992-FE76A0F994A2}" type="pres">
      <dgm:prSet presAssocID="{76566F2C-8FF1-3A4D-81C0-72023A464AD0}" presName="srcNode" presStyleLbl="node1" presStyleIdx="0" presStyleCnt="4"/>
      <dgm:spPr/>
    </dgm:pt>
    <dgm:pt modelId="{C8233217-AD9D-EF47-A5E0-04392E4E102C}" type="pres">
      <dgm:prSet presAssocID="{76566F2C-8FF1-3A4D-81C0-72023A464AD0}" presName="conn" presStyleLbl="parChTrans1D2" presStyleIdx="0" presStyleCnt="1"/>
      <dgm:spPr/>
    </dgm:pt>
    <dgm:pt modelId="{4FF3BF82-2F28-D341-B338-6288705A642A}" type="pres">
      <dgm:prSet presAssocID="{76566F2C-8FF1-3A4D-81C0-72023A464AD0}" presName="extraNode" presStyleLbl="node1" presStyleIdx="0" presStyleCnt="4"/>
      <dgm:spPr/>
    </dgm:pt>
    <dgm:pt modelId="{9C1F3750-C2D6-E745-BCE9-A40CA4B12944}" type="pres">
      <dgm:prSet presAssocID="{76566F2C-8FF1-3A4D-81C0-72023A464AD0}" presName="dstNode" presStyleLbl="node1" presStyleIdx="0" presStyleCnt="4"/>
      <dgm:spPr/>
    </dgm:pt>
    <dgm:pt modelId="{26DAD6F2-2B55-D840-BFD1-1C520E34029F}" type="pres">
      <dgm:prSet presAssocID="{717B867C-E958-D549-B6F3-D27BBB4F0004}" presName="text_1" presStyleLbl="node1" presStyleIdx="0" presStyleCnt="4">
        <dgm:presLayoutVars>
          <dgm:bulletEnabled val="1"/>
        </dgm:presLayoutVars>
      </dgm:prSet>
      <dgm:spPr/>
    </dgm:pt>
    <dgm:pt modelId="{83589589-69F6-4F40-8507-6F70EF58E9AB}" type="pres">
      <dgm:prSet presAssocID="{717B867C-E958-D549-B6F3-D27BBB4F0004}" presName="accent_1" presStyleCnt="0"/>
      <dgm:spPr/>
    </dgm:pt>
    <dgm:pt modelId="{C42602D2-3359-BF4C-998B-65FF875C83C4}" type="pres">
      <dgm:prSet presAssocID="{717B867C-E958-D549-B6F3-D27BBB4F0004}" presName="accentRepeatNode" presStyleLbl="solidFgAcc1" presStyleIdx="0" presStyleCnt="4"/>
      <dgm:spPr/>
    </dgm:pt>
    <dgm:pt modelId="{217541DF-4AC5-6040-948F-4F05BCBB8235}" type="pres">
      <dgm:prSet presAssocID="{E01C28F3-B849-1843-9D32-566D59E8DFB1}" presName="text_2" presStyleLbl="node1" presStyleIdx="1" presStyleCnt="4">
        <dgm:presLayoutVars>
          <dgm:bulletEnabled val="1"/>
        </dgm:presLayoutVars>
      </dgm:prSet>
      <dgm:spPr/>
    </dgm:pt>
    <dgm:pt modelId="{3D07DA1F-64CF-4B49-A7C1-64EF66EB5A5E}" type="pres">
      <dgm:prSet presAssocID="{E01C28F3-B849-1843-9D32-566D59E8DFB1}" presName="accent_2" presStyleCnt="0"/>
      <dgm:spPr/>
    </dgm:pt>
    <dgm:pt modelId="{A185E296-1E09-E049-A878-5B069E78BC89}" type="pres">
      <dgm:prSet presAssocID="{E01C28F3-B849-1843-9D32-566D59E8DFB1}" presName="accentRepeatNode" presStyleLbl="solidFgAcc1" presStyleIdx="1" presStyleCnt="4"/>
      <dgm:spPr/>
    </dgm:pt>
    <dgm:pt modelId="{0117E2F1-78CF-D640-8F46-572607F37A31}" type="pres">
      <dgm:prSet presAssocID="{5AE80C4A-4F87-E34F-BD10-A49A3ADB3037}" presName="text_3" presStyleLbl="node1" presStyleIdx="2" presStyleCnt="4">
        <dgm:presLayoutVars>
          <dgm:bulletEnabled val="1"/>
        </dgm:presLayoutVars>
      </dgm:prSet>
      <dgm:spPr/>
    </dgm:pt>
    <dgm:pt modelId="{71A70FCE-5F10-4740-B32E-80BB629A0685}" type="pres">
      <dgm:prSet presAssocID="{5AE80C4A-4F87-E34F-BD10-A49A3ADB3037}" presName="accent_3" presStyleCnt="0"/>
      <dgm:spPr/>
    </dgm:pt>
    <dgm:pt modelId="{4DDF2AC2-D804-874A-9E3E-3F17D0F6640B}" type="pres">
      <dgm:prSet presAssocID="{5AE80C4A-4F87-E34F-BD10-A49A3ADB3037}" presName="accentRepeatNode" presStyleLbl="solidFgAcc1" presStyleIdx="2" presStyleCnt="4"/>
      <dgm:spPr/>
    </dgm:pt>
    <dgm:pt modelId="{26A86B44-4BA4-CF41-AEC8-6E6D2C06AEF7}" type="pres">
      <dgm:prSet presAssocID="{B545E272-01FA-5F40-BAED-3C27914D3461}" presName="text_4" presStyleLbl="node1" presStyleIdx="3" presStyleCnt="4">
        <dgm:presLayoutVars>
          <dgm:bulletEnabled val="1"/>
        </dgm:presLayoutVars>
      </dgm:prSet>
      <dgm:spPr/>
    </dgm:pt>
    <dgm:pt modelId="{6DED4749-3C37-2246-8574-EB993CAE443C}" type="pres">
      <dgm:prSet presAssocID="{B545E272-01FA-5F40-BAED-3C27914D3461}" presName="accent_4" presStyleCnt="0"/>
      <dgm:spPr/>
    </dgm:pt>
    <dgm:pt modelId="{30CC7D73-D0D6-C84E-81D2-D4AB1C8DD2F4}" type="pres">
      <dgm:prSet presAssocID="{B545E272-01FA-5F40-BAED-3C27914D3461}" presName="accentRepeatNode" presStyleLbl="solidFgAcc1" presStyleIdx="3" presStyleCnt="4"/>
      <dgm:spPr/>
    </dgm:pt>
  </dgm:ptLst>
  <dgm:cxnLst>
    <dgm:cxn modelId="{9DB9CA01-EE7F-F246-B841-CEB5F84166AD}" type="presOf" srcId="{717B867C-E958-D549-B6F3-D27BBB4F0004}" destId="{26DAD6F2-2B55-D840-BFD1-1C520E34029F}" srcOrd="0" destOrd="0" presId="urn:microsoft.com/office/officeart/2008/layout/VerticalCurvedList"/>
    <dgm:cxn modelId="{90C6CA21-6BEA-FF41-880D-84D69BE78F85}" type="presOf" srcId="{E01C28F3-B849-1843-9D32-566D59E8DFB1}" destId="{217541DF-4AC5-6040-948F-4F05BCBB8235}" srcOrd="0" destOrd="0" presId="urn:microsoft.com/office/officeart/2008/layout/VerticalCurvedList"/>
    <dgm:cxn modelId="{D1C9AB2D-E3B6-894C-9391-0ED4B258FB63}" srcId="{76566F2C-8FF1-3A4D-81C0-72023A464AD0}" destId="{E01C28F3-B849-1843-9D32-566D59E8DFB1}" srcOrd="1" destOrd="0" parTransId="{39F77649-09DB-F249-82F7-1567ABAC3153}" sibTransId="{74B9054F-C654-0746-83DC-47243314FE42}"/>
    <dgm:cxn modelId="{876DE03C-12C3-7745-9822-10B9D205532F}" srcId="{76566F2C-8FF1-3A4D-81C0-72023A464AD0}" destId="{717B867C-E958-D549-B6F3-D27BBB4F0004}" srcOrd="0" destOrd="0" parTransId="{26CAD6F9-5371-7843-913C-F1ED987C6E6D}" sibTransId="{13850144-6C9C-A949-B0DF-E5AA095F6D0E}"/>
    <dgm:cxn modelId="{A716B74E-5617-F041-A11C-426148DC3F76}" type="presOf" srcId="{5AE80C4A-4F87-E34F-BD10-A49A3ADB3037}" destId="{0117E2F1-78CF-D640-8F46-572607F37A31}" srcOrd="0" destOrd="0" presId="urn:microsoft.com/office/officeart/2008/layout/VerticalCurvedList"/>
    <dgm:cxn modelId="{27B50F9A-B256-B544-B8FB-2510FC6F7188}" type="presOf" srcId="{76566F2C-8FF1-3A4D-81C0-72023A464AD0}" destId="{A78A71B5-1F88-5D46-A45B-FE499241F605}" srcOrd="0" destOrd="0" presId="urn:microsoft.com/office/officeart/2008/layout/VerticalCurvedList"/>
    <dgm:cxn modelId="{80E057B5-7D3F-D94A-9F60-A68358D89C20}" type="presOf" srcId="{13850144-6C9C-A949-B0DF-E5AA095F6D0E}" destId="{C8233217-AD9D-EF47-A5E0-04392E4E102C}" srcOrd="0" destOrd="0" presId="urn:microsoft.com/office/officeart/2008/layout/VerticalCurvedList"/>
    <dgm:cxn modelId="{588E5BB8-BCB5-CD46-83F8-B12BD377DA12}" srcId="{76566F2C-8FF1-3A4D-81C0-72023A464AD0}" destId="{5AE80C4A-4F87-E34F-BD10-A49A3ADB3037}" srcOrd="2" destOrd="0" parTransId="{802C3082-D813-3F45-999E-61B4134C8FB0}" sibTransId="{3FBB6B56-79AF-3E4D-BAE0-06D240EA62C7}"/>
    <dgm:cxn modelId="{8B93FDC9-F538-2149-9837-855A48225C89}" type="presOf" srcId="{B545E272-01FA-5F40-BAED-3C27914D3461}" destId="{26A86B44-4BA4-CF41-AEC8-6E6D2C06AEF7}" srcOrd="0" destOrd="0" presId="urn:microsoft.com/office/officeart/2008/layout/VerticalCurvedList"/>
    <dgm:cxn modelId="{F012C3CD-83B1-6547-BC2D-E3D328D15771}" srcId="{76566F2C-8FF1-3A4D-81C0-72023A464AD0}" destId="{B545E272-01FA-5F40-BAED-3C27914D3461}" srcOrd="3" destOrd="0" parTransId="{AC42E104-3D42-554A-A165-CD5C4E7F01C1}" sibTransId="{D5431E6B-91EC-F647-B69D-ACDEACF222A8}"/>
    <dgm:cxn modelId="{E38C0A55-59FF-5A48-B33A-01450A7D887F}" type="presParOf" srcId="{A78A71B5-1F88-5D46-A45B-FE499241F605}" destId="{0B792105-C4EB-3647-AEA4-70A17C1C8846}" srcOrd="0" destOrd="0" presId="urn:microsoft.com/office/officeart/2008/layout/VerticalCurvedList"/>
    <dgm:cxn modelId="{FA9D1BCB-814E-3D47-92A0-B82D124327B6}" type="presParOf" srcId="{0B792105-C4EB-3647-AEA4-70A17C1C8846}" destId="{435140A2-9AD0-5C43-8B48-5274C7BB1C79}" srcOrd="0" destOrd="0" presId="urn:microsoft.com/office/officeart/2008/layout/VerticalCurvedList"/>
    <dgm:cxn modelId="{F69B053F-5881-744D-8FA0-3CD36AF1EEB0}" type="presParOf" srcId="{435140A2-9AD0-5C43-8B48-5274C7BB1C79}" destId="{6C7219E9-ADD9-D74C-8992-FE76A0F994A2}" srcOrd="0" destOrd="0" presId="urn:microsoft.com/office/officeart/2008/layout/VerticalCurvedList"/>
    <dgm:cxn modelId="{1547EBE7-20CC-2540-8791-B57E6A4BA656}" type="presParOf" srcId="{435140A2-9AD0-5C43-8B48-5274C7BB1C79}" destId="{C8233217-AD9D-EF47-A5E0-04392E4E102C}" srcOrd="1" destOrd="0" presId="urn:microsoft.com/office/officeart/2008/layout/VerticalCurvedList"/>
    <dgm:cxn modelId="{44673775-CF8E-8B47-B562-843C0323EAC3}" type="presParOf" srcId="{435140A2-9AD0-5C43-8B48-5274C7BB1C79}" destId="{4FF3BF82-2F28-D341-B338-6288705A642A}" srcOrd="2" destOrd="0" presId="urn:microsoft.com/office/officeart/2008/layout/VerticalCurvedList"/>
    <dgm:cxn modelId="{6B1ADAC1-78D3-6F41-B1C6-CB10EF5E027C}" type="presParOf" srcId="{435140A2-9AD0-5C43-8B48-5274C7BB1C79}" destId="{9C1F3750-C2D6-E745-BCE9-A40CA4B12944}" srcOrd="3" destOrd="0" presId="urn:microsoft.com/office/officeart/2008/layout/VerticalCurvedList"/>
    <dgm:cxn modelId="{E88E7DE5-7939-F74D-AB17-8BE8A0AA16D5}" type="presParOf" srcId="{0B792105-C4EB-3647-AEA4-70A17C1C8846}" destId="{26DAD6F2-2B55-D840-BFD1-1C520E34029F}" srcOrd="1" destOrd="0" presId="urn:microsoft.com/office/officeart/2008/layout/VerticalCurvedList"/>
    <dgm:cxn modelId="{4DFD97A1-2BC5-A34A-BFAA-AF0F0F8F7013}" type="presParOf" srcId="{0B792105-C4EB-3647-AEA4-70A17C1C8846}" destId="{83589589-69F6-4F40-8507-6F70EF58E9AB}" srcOrd="2" destOrd="0" presId="urn:microsoft.com/office/officeart/2008/layout/VerticalCurvedList"/>
    <dgm:cxn modelId="{0EB6469D-C063-6141-A0C0-71EE7371A9E9}" type="presParOf" srcId="{83589589-69F6-4F40-8507-6F70EF58E9AB}" destId="{C42602D2-3359-BF4C-998B-65FF875C83C4}" srcOrd="0" destOrd="0" presId="urn:microsoft.com/office/officeart/2008/layout/VerticalCurvedList"/>
    <dgm:cxn modelId="{8818D777-2970-064A-8D13-1B4F77CAB174}" type="presParOf" srcId="{0B792105-C4EB-3647-AEA4-70A17C1C8846}" destId="{217541DF-4AC5-6040-948F-4F05BCBB8235}" srcOrd="3" destOrd="0" presId="urn:microsoft.com/office/officeart/2008/layout/VerticalCurvedList"/>
    <dgm:cxn modelId="{576C315A-86A7-1A4E-98C6-FE2D5CD8220F}" type="presParOf" srcId="{0B792105-C4EB-3647-AEA4-70A17C1C8846}" destId="{3D07DA1F-64CF-4B49-A7C1-64EF66EB5A5E}" srcOrd="4" destOrd="0" presId="urn:microsoft.com/office/officeart/2008/layout/VerticalCurvedList"/>
    <dgm:cxn modelId="{4BEDF048-3289-2440-A82F-8B832FB96830}" type="presParOf" srcId="{3D07DA1F-64CF-4B49-A7C1-64EF66EB5A5E}" destId="{A185E296-1E09-E049-A878-5B069E78BC89}" srcOrd="0" destOrd="0" presId="urn:microsoft.com/office/officeart/2008/layout/VerticalCurvedList"/>
    <dgm:cxn modelId="{0CBE85B0-1B6E-5448-B8F0-76DFF110A417}" type="presParOf" srcId="{0B792105-C4EB-3647-AEA4-70A17C1C8846}" destId="{0117E2F1-78CF-D640-8F46-572607F37A31}" srcOrd="5" destOrd="0" presId="urn:microsoft.com/office/officeart/2008/layout/VerticalCurvedList"/>
    <dgm:cxn modelId="{618B1527-177D-7D45-8EB8-D9520993EA1E}" type="presParOf" srcId="{0B792105-C4EB-3647-AEA4-70A17C1C8846}" destId="{71A70FCE-5F10-4740-B32E-80BB629A0685}" srcOrd="6" destOrd="0" presId="urn:microsoft.com/office/officeart/2008/layout/VerticalCurvedList"/>
    <dgm:cxn modelId="{6574F265-5421-ED49-B7A0-D0CEBCEDAD45}" type="presParOf" srcId="{71A70FCE-5F10-4740-B32E-80BB629A0685}" destId="{4DDF2AC2-D804-874A-9E3E-3F17D0F6640B}" srcOrd="0" destOrd="0" presId="urn:microsoft.com/office/officeart/2008/layout/VerticalCurvedList"/>
    <dgm:cxn modelId="{3E7421D4-7AE8-8040-BCE9-B5AE23288D16}" type="presParOf" srcId="{0B792105-C4EB-3647-AEA4-70A17C1C8846}" destId="{26A86B44-4BA4-CF41-AEC8-6E6D2C06AEF7}" srcOrd="7" destOrd="0" presId="urn:microsoft.com/office/officeart/2008/layout/VerticalCurvedList"/>
    <dgm:cxn modelId="{06228E94-86FA-444D-A089-CCD44ADA1CE1}" type="presParOf" srcId="{0B792105-C4EB-3647-AEA4-70A17C1C8846}" destId="{6DED4749-3C37-2246-8574-EB993CAE443C}" srcOrd="8" destOrd="0" presId="urn:microsoft.com/office/officeart/2008/layout/VerticalCurvedList"/>
    <dgm:cxn modelId="{39A365A3-6C1E-9E4A-9BF7-A0229EDB4BDC}" type="presParOf" srcId="{6DED4749-3C37-2246-8574-EB993CAE443C}" destId="{30CC7D73-D0D6-C84E-81D2-D4AB1C8DD2F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AB1C94-8CB0-4D82-A577-C9BFAF751A8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C39CD96-0D54-489F-AD05-780AB53A6C9D}">
      <dgm:prSet custT="1"/>
      <dgm:spPr/>
      <dgm:t>
        <a:bodyPr/>
        <a:lstStyle/>
        <a:p>
          <a:pPr>
            <a:lnSpc>
              <a:spcPct val="100000"/>
            </a:lnSpc>
          </a:pPr>
          <a:r>
            <a:rPr lang="en-US" sz="4400" kern="1200" dirty="0">
              <a:latin typeface="+mj-lt"/>
              <a:ea typeface="+mj-ea"/>
              <a:cs typeface="+mj-cs"/>
            </a:rPr>
            <a:t>Unit Test</a:t>
          </a:r>
        </a:p>
      </dgm:t>
    </dgm:pt>
    <dgm:pt modelId="{1A8E4626-8ED8-45E9-A76E-5F4E1639FC3D}" type="parTrans" cxnId="{B91937A2-39FF-46DF-ADE6-5B3CAA3F78D6}">
      <dgm:prSet/>
      <dgm:spPr/>
      <dgm:t>
        <a:bodyPr/>
        <a:lstStyle/>
        <a:p>
          <a:endParaRPr lang="en-US"/>
        </a:p>
      </dgm:t>
    </dgm:pt>
    <dgm:pt modelId="{E7D0FA67-5152-4F55-A41C-008A6EDBB6FC}" type="sibTrans" cxnId="{B91937A2-39FF-46DF-ADE6-5B3CAA3F78D6}">
      <dgm:prSet/>
      <dgm:spPr/>
      <dgm:t>
        <a:bodyPr/>
        <a:lstStyle/>
        <a:p>
          <a:endParaRPr lang="en-US"/>
        </a:p>
      </dgm:t>
    </dgm:pt>
    <dgm:pt modelId="{0A509861-4EC7-4F9D-8FA1-E770592E1F10}">
      <dgm:prSet custT="1"/>
      <dgm:spPr/>
      <dgm:t>
        <a:bodyPr/>
        <a:lstStyle/>
        <a:p>
          <a:pPr>
            <a:lnSpc>
              <a:spcPct val="100000"/>
            </a:lnSpc>
          </a:pPr>
          <a:r>
            <a:rPr lang="en-US" sz="4400" kern="1200" dirty="0">
              <a:latin typeface="+mj-lt"/>
              <a:ea typeface="+mj-ea"/>
              <a:cs typeface="+mj-cs"/>
            </a:rPr>
            <a:t>Integration Test</a:t>
          </a:r>
        </a:p>
      </dgm:t>
    </dgm:pt>
    <dgm:pt modelId="{88EFC910-4B96-4CA2-B417-229A203C0728}" type="parTrans" cxnId="{A13B7636-1A40-439C-BE50-73491575099A}">
      <dgm:prSet/>
      <dgm:spPr/>
      <dgm:t>
        <a:bodyPr/>
        <a:lstStyle/>
        <a:p>
          <a:endParaRPr lang="en-US"/>
        </a:p>
      </dgm:t>
    </dgm:pt>
    <dgm:pt modelId="{190693FD-958E-4389-89DD-FB04EC9E5F9F}" type="sibTrans" cxnId="{A13B7636-1A40-439C-BE50-73491575099A}">
      <dgm:prSet/>
      <dgm:spPr/>
      <dgm:t>
        <a:bodyPr/>
        <a:lstStyle/>
        <a:p>
          <a:endParaRPr lang="en-US"/>
        </a:p>
      </dgm:t>
    </dgm:pt>
    <dgm:pt modelId="{1FD3143B-3324-45BA-A50F-9FD4729E8107}">
      <dgm:prSet custT="1"/>
      <dgm:spPr/>
      <dgm:t>
        <a:bodyPr/>
        <a:lstStyle/>
        <a:p>
          <a:pPr>
            <a:lnSpc>
              <a:spcPct val="100000"/>
            </a:lnSpc>
          </a:pPr>
          <a:r>
            <a:rPr lang="en-US" sz="4400" kern="1200" dirty="0">
              <a:latin typeface="+mj-lt"/>
              <a:ea typeface="+mj-ea"/>
              <a:cs typeface="+mj-cs"/>
            </a:rPr>
            <a:t>System Test</a:t>
          </a:r>
        </a:p>
      </dgm:t>
    </dgm:pt>
    <dgm:pt modelId="{7F907482-1C09-47D1-9F3F-CC766861285A}" type="parTrans" cxnId="{5078A7CD-60B2-40D8-8E04-87D55484297C}">
      <dgm:prSet/>
      <dgm:spPr/>
      <dgm:t>
        <a:bodyPr/>
        <a:lstStyle/>
        <a:p>
          <a:endParaRPr lang="en-US"/>
        </a:p>
      </dgm:t>
    </dgm:pt>
    <dgm:pt modelId="{4C7E6716-4290-444A-8F59-2790412906A0}" type="sibTrans" cxnId="{5078A7CD-60B2-40D8-8E04-87D55484297C}">
      <dgm:prSet/>
      <dgm:spPr/>
      <dgm:t>
        <a:bodyPr/>
        <a:lstStyle/>
        <a:p>
          <a:endParaRPr lang="en-US"/>
        </a:p>
      </dgm:t>
    </dgm:pt>
    <dgm:pt modelId="{216E995B-BFD8-C743-ADAE-62BE3CF6F5E1}">
      <dgm:prSet custT="1"/>
      <dgm:spPr/>
      <dgm:t>
        <a:bodyPr/>
        <a:lstStyle/>
        <a:p>
          <a:pPr>
            <a:lnSpc>
              <a:spcPct val="100000"/>
            </a:lnSpc>
          </a:pPr>
          <a:r>
            <a:rPr lang="en-US" sz="4400" kern="1200" dirty="0">
              <a:solidFill>
                <a:prstClr val="black">
                  <a:hueOff val="0"/>
                  <a:satOff val="0"/>
                  <a:lumOff val="0"/>
                  <a:alphaOff val="0"/>
                </a:prstClr>
              </a:solidFill>
              <a:latin typeface="Calibri Light" panose="020F0302020204030204"/>
              <a:ea typeface="+mn-ea"/>
              <a:cs typeface="+mn-cs"/>
            </a:rPr>
            <a:t>Acceptance Test</a:t>
          </a:r>
        </a:p>
      </dgm:t>
    </dgm:pt>
    <dgm:pt modelId="{40636D9C-F4D0-494D-B907-C29E2066E65C}" type="parTrans" cxnId="{ED825322-E8C1-2948-84C4-58C1EC8BFE01}">
      <dgm:prSet/>
      <dgm:spPr/>
      <dgm:t>
        <a:bodyPr/>
        <a:lstStyle/>
        <a:p>
          <a:endParaRPr lang="en-US"/>
        </a:p>
      </dgm:t>
    </dgm:pt>
    <dgm:pt modelId="{B8B5845D-B7FC-664A-8961-941852B224D6}" type="sibTrans" cxnId="{ED825322-E8C1-2948-84C4-58C1EC8BFE01}">
      <dgm:prSet/>
      <dgm:spPr/>
      <dgm:t>
        <a:bodyPr/>
        <a:lstStyle/>
        <a:p>
          <a:endParaRPr lang="en-US"/>
        </a:p>
      </dgm:t>
    </dgm:pt>
    <dgm:pt modelId="{AA1E1D4E-6A8D-4302-BFF6-6EE22A47F3BB}" type="pres">
      <dgm:prSet presAssocID="{10AB1C94-8CB0-4D82-A577-C9BFAF751A84}" presName="root" presStyleCnt="0">
        <dgm:presLayoutVars>
          <dgm:dir/>
          <dgm:resizeHandles val="exact"/>
        </dgm:presLayoutVars>
      </dgm:prSet>
      <dgm:spPr/>
    </dgm:pt>
    <dgm:pt modelId="{736199B5-E9FC-4A73-9EB0-3121DC3B7559}" type="pres">
      <dgm:prSet presAssocID="{BC39CD96-0D54-489F-AD05-780AB53A6C9D}" presName="compNode" presStyleCnt="0"/>
      <dgm:spPr/>
    </dgm:pt>
    <dgm:pt modelId="{3903EED0-27C3-47F4-85F6-4E7A8C2CBA80}" type="pres">
      <dgm:prSet presAssocID="{BC39CD96-0D54-489F-AD05-780AB53A6C9D}" presName="bgRect" presStyleLbl="bgShp" presStyleIdx="0" presStyleCnt="4"/>
      <dgm:spPr/>
    </dgm:pt>
    <dgm:pt modelId="{769AF338-B305-434B-B9DE-A1CB1C23D10A}" type="pres">
      <dgm:prSet presAssocID="{BC39CD96-0D54-489F-AD05-780AB53A6C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B1AA6CE9-3C75-4FA8-93FC-88A059CEB39E}" type="pres">
      <dgm:prSet presAssocID="{BC39CD96-0D54-489F-AD05-780AB53A6C9D}" presName="spaceRect" presStyleCnt="0"/>
      <dgm:spPr/>
    </dgm:pt>
    <dgm:pt modelId="{15F1FFF2-5867-4C31-8536-B72AA6CE4082}" type="pres">
      <dgm:prSet presAssocID="{BC39CD96-0D54-489F-AD05-780AB53A6C9D}" presName="parTx" presStyleLbl="revTx" presStyleIdx="0" presStyleCnt="4">
        <dgm:presLayoutVars>
          <dgm:chMax val="0"/>
          <dgm:chPref val="0"/>
        </dgm:presLayoutVars>
      </dgm:prSet>
      <dgm:spPr/>
    </dgm:pt>
    <dgm:pt modelId="{DABED7B6-3CC4-4ADE-9C2D-C84C136E8890}" type="pres">
      <dgm:prSet presAssocID="{E7D0FA67-5152-4F55-A41C-008A6EDBB6FC}" presName="sibTrans" presStyleCnt="0"/>
      <dgm:spPr/>
    </dgm:pt>
    <dgm:pt modelId="{8A465A7F-1EAD-41E6-8ABF-7E3889DC934F}" type="pres">
      <dgm:prSet presAssocID="{0A509861-4EC7-4F9D-8FA1-E770592E1F10}" presName="compNode" presStyleCnt="0"/>
      <dgm:spPr/>
    </dgm:pt>
    <dgm:pt modelId="{6F9C0FC7-EFA7-406A-80A6-28A8BFBBA7FC}" type="pres">
      <dgm:prSet presAssocID="{0A509861-4EC7-4F9D-8FA1-E770592E1F10}" presName="bgRect" presStyleLbl="bgShp" presStyleIdx="1" presStyleCnt="4"/>
      <dgm:spPr/>
    </dgm:pt>
    <dgm:pt modelId="{CE76523A-AC69-4EA0-80F3-2CC9A897BF6D}" type="pres">
      <dgm:prSet presAssocID="{0A509861-4EC7-4F9D-8FA1-E770592E1F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 List"/>
        </a:ext>
      </dgm:extLst>
    </dgm:pt>
    <dgm:pt modelId="{43B120C1-EFD0-4D45-B248-45A3B0E67108}" type="pres">
      <dgm:prSet presAssocID="{0A509861-4EC7-4F9D-8FA1-E770592E1F10}" presName="spaceRect" presStyleCnt="0"/>
      <dgm:spPr/>
    </dgm:pt>
    <dgm:pt modelId="{2A003CC1-7AE5-4918-8C27-FF88C9C22975}" type="pres">
      <dgm:prSet presAssocID="{0A509861-4EC7-4F9D-8FA1-E770592E1F10}" presName="parTx" presStyleLbl="revTx" presStyleIdx="1" presStyleCnt="4">
        <dgm:presLayoutVars>
          <dgm:chMax val="0"/>
          <dgm:chPref val="0"/>
        </dgm:presLayoutVars>
      </dgm:prSet>
      <dgm:spPr/>
    </dgm:pt>
    <dgm:pt modelId="{83217B74-52A1-40AF-96C5-2BF475A48FAD}" type="pres">
      <dgm:prSet presAssocID="{190693FD-958E-4389-89DD-FB04EC9E5F9F}" presName="sibTrans" presStyleCnt="0"/>
      <dgm:spPr/>
    </dgm:pt>
    <dgm:pt modelId="{F5FB0D03-5E93-412A-9214-965915C58966}" type="pres">
      <dgm:prSet presAssocID="{1FD3143B-3324-45BA-A50F-9FD4729E8107}" presName="compNode" presStyleCnt="0"/>
      <dgm:spPr/>
    </dgm:pt>
    <dgm:pt modelId="{561C347B-F216-42BC-8078-B72AD942A17E}" type="pres">
      <dgm:prSet presAssocID="{1FD3143B-3324-45BA-A50F-9FD4729E8107}" presName="bgRect" presStyleLbl="bgShp" presStyleIdx="2" presStyleCnt="4"/>
      <dgm:spPr/>
    </dgm:pt>
    <dgm:pt modelId="{EEEA31F7-67AD-409A-ABD7-1CDFF6759AB0}" type="pres">
      <dgm:prSet presAssocID="{1FD3143B-3324-45BA-A50F-9FD4729E81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7C9BC671-36F0-4EBD-B2CF-3010369465A9}" type="pres">
      <dgm:prSet presAssocID="{1FD3143B-3324-45BA-A50F-9FD4729E8107}" presName="spaceRect" presStyleCnt="0"/>
      <dgm:spPr/>
    </dgm:pt>
    <dgm:pt modelId="{EC3409D0-EAFC-4D89-9D90-A5E143D10AD4}" type="pres">
      <dgm:prSet presAssocID="{1FD3143B-3324-45BA-A50F-9FD4729E8107}" presName="parTx" presStyleLbl="revTx" presStyleIdx="2" presStyleCnt="4">
        <dgm:presLayoutVars>
          <dgm:chMax val="0"/>
          <dgm:chPref val="0"/>
        </dgm:presLayoutVars>
      </dgm:prSet>
      <dgm:spPr/>
    </dgm:pt>
    <dgm:pt modelId="{1F3A23B4-E70A-4E4B-8596-219D263E0CFD}" type="pres">
      <dgm:prSet presAssocID="{4C7E6716-4290-444A-8F59-2790412906A0}" presName="sibTrans" presStyleCnt="0"/>
      <dgm:spPr/>
    </dgm:pt>
    <dgm:pt modelId="{578CE14A-E314-A34B-BB6D-5A6E12FE709A}" type="pres">
      <dgm:prSet presAssocID="{216E995B-BFD8-C743-ADAE-62BE3CF6F5E1}" presName="compNode" presStyleCnt="0"/>
      <dgm:spPr/>
    </dgm:pt>
    <dgm:pt modelId="{9B7BA7C4-C7AF-3D4C-A178-2DC68BE5B68F}" type="pres">
      <dgm:prSet presAssocID="{216E995B-BFD8-C743-ADAE-62BE3CF6F5E1}" presName="bgRect" presStyleLbl="bgShp" presStyleIdx="3" presStyleCnt="4"/>
      <dgm:spPr/>
    </dgm:pt>
    <dgm:pt modelId="{9DA3CA62-24CF-3645-98F2-5A79A4D84930}" type="pres">
      <dgm:prSet presAssocID="{216E995B-BFD8-C743-ADAE-62BE3CF6F5E1}" presName="iconRect" presStyleLbl="node1" presStyleIdx="3" presStyleCnt="4"/>
      <dgm:spPr>
        <a:blipFill>
          <a:blip xmlns:r="http://schemas.openxmlformats.org/officeDocument/2006/relationships" r:embed="rId7">
            <a:alphaModFix amt="50000"/>
            <a:extLst>
              <a:ext uri="{28A0092B-C50C-407E-A947-70E740481C1C}">
                <a14:useLocalDpi xmlns:a14="http://schemas.microsoft.com/office/drawing/2010/main" val="0"/>
              </a:ext>
            </a:extLst>
          </a:blip>
          <a:srcRect/>
          <a:stretch>
            <a:fillRect/>
          </a:stretch>
        </a:blipFill>
      </dgm:spPr>
    </dgm:pt>
    <dgm:pt modelId="{4DF984A3-5B59-E446-9E1E-EADADF0643FB}" type="pres">
      <dgm:prSet presAssocID="{216E995B-BFD8-C743-ADAE-62BE3CF6F5E1}" presName="spaceRect" presStyleCnt="0"/>
      <dgm:spPr/>
    </dgm:pt>
    <dgm:pt modelId="{A640DEBE-F5F2-A543-A223-3C324B9BCCEC}" type="pres">
      <dgm:prSet presAssocID="{216E995B-BFD8-C743-ADAE-62BE3CF6F5E1}" presName="parTx" presStyleLbl="revTx" presStyleIdx="3" presStyleCnt="4">
        <dgm:presLayoutVars>
          <dgm:chMax val="0"/>
          <dgm:chPref val="0"/>
        </dgm:presLayoutVars>
      </dgm:prSet>
      <dgm:spPr/>
    </dgm:pt>
  </dgm:ptLst>
  <dgm:cxnLst>
    <dgm:cxn modelId="{ED825322-E8C1-2948-84C4-58C1EC8BFE01}" srcId="{10AB1C94-8CB0-4D82-A577-C9BFAF751A84}" destId="{216E995B-BFD8-C743-ADAE-62BE3CF6F5E1}" srcOrd="3" destOrd="0" parTransId="{40636D9C-F4D0-494D-B907-C29E2066E65C}" sibTransId="{B8B5845D-B7FC-664A-8961-941852B224D6}"/>
    <dgm:cxn modelId="{5514EE24-C087-4DBC-871E-C2B63CC863DB}" type="presOf" srcId="{0A509861-4EC7-4F9D-8FA1-E770592E1F10}" destId="{2A003CC1-7AE5-4918-8C27-FF88C9C22975}" srcOrd="0" destOrd="0" presId="urn:microsoft.com/office/officeart/2018/2/layout/IconVerticalSolidList"/>
    <dgm:cxn modelId="{A13B7636-1A40-439C-BE50-73491575099A}" srcId="{10AB1C94-8CB0-4D82-A577-C9BFAF751A84}" destId="{0A509861-4EC7-4F9D-8FA1-E770592E1F10}" srcOrd="1" destOrd="0" parTransId="{88EFC910-4B96-4CA2-B417-229A203C0728}" sibTransId="{190693FD-958E-4389-89DD-FB04EC9E5F9F}"/>
    <dgm:cxn modelId="{7A001290-F104-DC44-9CE1-904D8FC74488}" type="presOf" srcId="{216E995B-BFD8-C743-ADAE-62BE3CF6F5E1}" destId="{A640DEBE-F5F2-A543-A223-3C324B9BCCEC}" srcOrd="0" destOrd="0" presId="urn:microsoft.com/office/officeart/2018/2/layout/IconVerticalSolidList"/>
    <dgm:cxn modelId="{B91937A2-39FF-46DF-ADE6-5B3CAA3F78D6}" srcId="{10AB1C94-8CB0-4D82-A577-C9BFAF751A84}" destId="{BC39CD96-0D54-489F-AD05-780AB53A6C9D}" srcOrd="0" destOrd="0" parTransId="{1A8E4626-8ED8-45E9-A76E-5F4E1639FC3D}" sibTransId="{E7D0FA67-5152-4F55-A41C-008A6EDBB6FC}"/>
    <dgm:cxn modelId="{D9036AC5-9186-4871-98DB-70A5CE8450C6}" type="presOf" srcId="{BC39CD96-0D54-489F-AD05-780AB53A6C9D}" destId="{15F1FFF2-5867-4C31-8536-B72AA6CE4082}" srcOrd="0" destOrd="0" presId="urn:microsoft.com/office/officeart/2018/2/layout/IconVerticalSolidList"/>
    <dgm:cxn modelId="{5078A7CD-60B2-40D8-8E04-87D55484297C}" srcId="{10AB1C94-8CB0-4D82-A577-C9BFAF751A84}" destId="{1FD3143B-3324-45BA-A50F-9FD4729E8107}" srcOrd="2" destOrd="0" parTransId="{7F907482-1C09-47D1-9F3F-CC766861285A}" sibTransId="{4C7E6716-4290-444A-8F59-2790412906A0}"/>
    <dgm:cxn modelId="{A35095E3-C6F4-40A6-AC8C-30011CE4F702}" type="presOf" srcId="{10AB1C94-8CB0-4D82-A577-C9BFAF751A84}" destId="{AA1E1D4E-6A8D-4302-BFF6-6EE22A47F3BB}" srcOrd="0" destOrd="0" presId="urn:microsoft.com/office/officeart/2018/2/layout/IconVerticalSolidList"/>
    <dgm:cxn modelId="{0D96BDFF-8183-4D39-BC62-244B757D36CC}" type="presOf" srcId="{1FD3143B-3324-45BA-A50F-9FD4729E8107}" destId="{EC3409D0-EAFC-4D89-9D90-A5E143D10AD4}" srcOrd="0" destOrd="0" presId="urn:microsoft.com/office/officeart/2018/2/layout/IconVerticalSolidList"/>
    <dgm:cxn modelId="{B2BD7F86-38AE-4B9A-A94E-5A7F8140DBD8}" type="presParOf" srcId="{AA1E1D4E-6A8D-4302-BFF6-6EE22A47F3BB}" destId="{736199B5-E9FC-4A73-9EB0-3121DC3B7559}" srcOrd="0" destOrd="0" presId="urn:microsoft.com/office/officeart/2018/2/layout/IconVerticalSolidList"/>
    <dgm:cxn modelId="{159884F1-CAA1-4D8F-B218-D5499576AE5F}" type="presParOf" srcId="{736199B5-E9FC-4A73-9EB0-3121DC3B7559}" destId="{3903EED0-27C3-47F4-85F6-4E7A8C2CBA80}" srcOrd="0" destOrd="0" presId="urn:microsoft.com/office/officeart/2018/2/layout/IconVerticalSolidList"/>
    <dgm:cxn modelId="{1A649891-1852-47AA-8EF8-459E8924BF80}" type="presParOf" srcId="{736199B5-E9FC-4A73-9EB0-3121DC3B7559}" destId="{769AF338-B305-434B-B9DE-A1CB1C23D10A}" srcOrd="1" destOrd="0" presId="urn:microsoft.com/office/officeart/2018/2/layout/IconVerticalSolidList"/>
    <dgm:cxn modelId="{900AE58C-BE51-48EF-9319-599691B9DACA}" type="presParOf" srcId="{736199B5-E9FC-4A73-9EB0-3121DC3B7559}" destId="{B1AA6CE9-3C75-4FA8-93FC-88A059CEB39E}" srcOrd="2" destOrd="0" presId="urn:microsoft.com/office/officeart/2018/2/layout/IconVerticalSolidList"/>
    <dgm:cxn modelId="{957CF461-31DE-4BFD-8288-F91776ACEB7E}" type="presParOf" srcId="{736199B5-E9FC-4A73-9EB0-3121DC3B7559}" destId="{15F1FFF2-5867-4C31-8536-B72AA6CE4082}" srcOrd="3" destOrd="0" presId="urn:microsoft.com/office/officeart/2018/2/layout/IconVerticalSolidList"/>
    <dgm:cxn modelId="{34BDB5FF-EF63-4C6B-9187-BD70DA1A9C32}" type="presParOf" srcId="{AA1E1D4E-6A8D-4302-BFF6-6EE22A47F3BB}" destId="{DABED7B6-3CC4-4ADE-9C2D-C84C136E8890}" srcOrd="1" destOrd="0" presId="urn:microsoft.com/office/officeart/2018/2/layout/IconVerticalSolidList"/>
    <dgm:cxn modelId="{D60EF303-4831-4B04-AB65-066389536B96}" type="presParOf" srcId="{AA1E1D4E-6A8D-4302-BFF6-6EE22A47F3BB}" destId="{8A465A7F-1EAD-41E6-8ABF-7E3889DC934F}" srcOrd="2" destOrd="0" presId="urn:microsoft.com/office/officeart/2018/2/layout/IconVerticalSolidList"/>
    <dgm:cxn modelId="{7CDB8D48-A999-45BD-8617-077185AFAD7C}" type="presParOf" srcId="{8A465A7F-1EAD-41E6-8ABF-7E3889DC934F}" destId="{6F9C0FC7-EFA7-406A-80A6-28A8BFBBA7FC}" srcOrd="0" destOrd="0" presId="urn:microsoft.com/office/officeart/2018/2/layout/IconVerticalSolidList"/>
    <dgm:cxn modelId="{8CBF2DAD-9394-449C-B175-2FB19D3136F8}" type="presParOf" srcId="{8A465A7F-1EAD-41E6-8ABF-7E3889DC934F}" destId="{CE76523A-AC69-4EA0-80F3-2CC9A897BF6D}" srcOrd="1" destOrd="0" presId="urn:microsoft.com/office/officeart/2018/2/layout/IconVerticalSolidList"/>
    <dgm:cxn modelId="{E5CD78F1-9DF2-45C7-8445-1707308377A3}" type="presParOf" srcId="{8A465A7F-1EAD-41E6-8ABF-7E3889DC934F}" destId="{43B120C1-EFD0-4D45-B248-45A3B0E67108}" srcOrd="2" destOrd="0" presId="urn:microsoft.com/office/officeart/2018/2/layout/IconVerticalSolidList"/>
    <dgm:cxn modelId="{E83EE1CF-0115-48E9-BAB2-B61A5077C05B}" type="presParOf" srcId="{8A465A7F-1EAD-41E6-8ABF-7E3889DC934F}" destId="{2A003CC1-7AE5-4918-8C27-FF88C9C22975}" srcOrd="3" destOrd="0" presId="urn:microsoft.com/office/officeart/2018/2/layout/IconVerticalSolidList"/>
    <dgm:cxn modelId="{53C0A0A0-B687-4B11-B92E-5C2FBB6FCA1C}" type="presParOf" srcId="{AA1E1D4E-6A8D-4302-BFF6-6EE22A47F3BB}" destId="{83217B74-52A1-40AF-96C5-2BF475A48FAD}" srcOrd="3" destOrd="0" presId="urn:microsoft.com/office/officeart/2018/2/layout/IconVerticalSolidList"/>
    <dgm:cxn modelId="{03E9B711-CD88-4E39-A147-9D241B059BEC}" type="presParOf" srcId="{AA1E1D4E-6A8D-4302-BFF6-6EE22A47F3BB}" destId="{F5FB0D03-5E93-412A-9214-965915C58966}" srcOrd="4" destOrd="0" presId="urn:microsoft.com/office/officeart/2018/2/layout/IconVerticalSolidList"/>
    <dgm:cxn modelId="{ACF1BC9F-701C-4BA1-AC1F-73D972C48693}" type="presParOf" srcId="{F5FB0D03-5E93-412A-9214-965915C58966}" destId="{561C347B-F216-42BC-8078-B72AD942A17E}" srcOrd="0" destOrd="0" presId="urn:microsoft.com/office/officeart/2018/2/layout/IconVerticalSolidList"/>
    <dgm:cxn modelId="{327D99E1-F85B-4B7E-9DCE-ECCB40333761}" type="presParOf" srcId="{F5FB0D03-5E93-412A-9214-965915C58966}" destId="{EEEA31F7-67AD-409A-ABD7-1CDFF6759AB0}" srcOrd="1" destOrd="0" presId="urn:microsoft.com/office/officeart/2018/2/layout/IconVerticalSolidList"/>
    <dgm:cxn modelId="{0D3CD431-4FAF-4BD1-8F55-AEA319E71C37}" type="presParOf" srcId="{F5FB0D03-5E93-412A-9214-965915C58966}" destId="{7C9BC671-36F0-4EBD-B2CF-3010369465A9}" srcOrd="2" destOrd="0" presId="urn:microsoft.com/office/officeart/2018/2/layout/IconVerticalSolidList"/>
    <dgm:cxn modelId="{B2F9FC21-369B-4808-BA2D-9F9532D236F9}" type="presParOf" srcId="{F5FB0D03-5E93-412A-9214-965915C58966}" destId="{EC3409D0-EAFC-4D89-9D90-A5E143D10AD4}" srcOrd="3" destOrd="0" presId="urn:microsoft.com/office/officeart/2018/2/layout/IconVerticalSolidList"/>
    <dgm:cxn modelId="{5059B348-0BB4-2C46-8A05-3662DBE7DEF5}" type="presParOf" srcId="{AA1E1D4E-6A8D-4302-BFF6-6EE22A47F3BB}" destId="{1F3A23B4-E70A-4E4B-8596-219D263E0CFD}" srcOrd="5" destOrd="0" presId="urn:microsoft.com/office/officeart/2018/2/layout/IconVerticalSolidList"/>
    <dgm:cxn modelId="{CADF4B53-0F7F-134C-90DB-D3E23B20B63B}" type="presParOf" srcId="{AA1E1D4E-6A8D-4302-BFF6-6EE22A47F3BB}" destId="{578CE14A-E314-A34B-BB6D-5A6E12FE709A}" srcOrd="6" destOrd="0" presId="urn:microsoft.com/office/officeart/2018/2/layout/IconVerticalSolidList"/>
    <dgm:cxn modelId="{B1B326C0-315A-3A4D-BBEA-EA8DF98F176B}" type="presParOf" srcId="{578CE14A-E314-A34B-BB6D-5A6E12FE709A}" destId="{9B7BA7C4-C7AF-3D4C-A178-2DC68BE5B68F}" srcOrd="0" destOrd="0" presId="urn:microsoft.com/office/officeart/2018/2/layout/IconVerticalSolidList"/>
    <dgm:cxn modelId="{3C60D354-3FDD-A046-8337-E62E58FF69DF}" type="presParOf" srcId="{578CE14A-E314-A34B-BB6D-5A6E12FE709A}" destId="{9DA3CA62-24CF-3645-98F2-5A79A4D84930}" srcOrd="1" destOrd="0" presId="urn:microsoft.com/office/officeart/2018/2/layout/IconVerticalSolidList"/>
    <dgm:cxn modelId="{E3F50EC6-DB84-1B46-8062-579AB1A9AE26}" type="presParOf" srcId="{578CE14A-E314-A34B-BB6D-5A6E12FE709A}" destId="{4DF984A3-5B59-E446-9E1E-EADADF0643FB}" srcOrd="2" destOrd="0" presId="urn:microsoft.com/office/officeart/2018/2/layout/IconVerticalSolidList"/>
    <dgm:cxn modelId="{48485AF0-F80C-2742-BDB5-742440AA8831}" type="presParOf" srcId="{578CE14A-E314-A34B-BB6D-5A6E12FE709A}" destId="{A640DEBE-F5F2-A543-A223-3C324B9BCC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99768C-7AAA-4D7B-86BF-D0367B094D49}"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69C1FC57-2A6B-42A1-9050-04C18D4EC04E}">
      <dgm:prSet/>
      <dgm:spPr/>
      <dgm:t>
        <a:bodyPr/>
        <a:lstStyle/>
        <a:p>
          <a:pPr>
            <a:lnSpc>
              <a:spcPct val="100000"/>
            </a:lnSpc>
          </a:pPr>
          <a:r>
            <a:rPr lang="en-US" dirty="0"/>
            <a:t>Security Testing</a:t>
          </a:r>
        </a:p>
      </dgm:t>
    </dgm:pt>
    <dgm:pt modelId="{7F7D28BF-361F-48A5-BC1D-035731771202}" type="parTrans" cxnId="{3E74BEA4-3A92-4842-9642-23F6F3B3D8FA}">
      <dgm:prSet/>
      <dgm:spPr/>
      <dgm:t>
        <a:bodyPr/>
        <a:lstStyle/>
        <a:p>
          <a:endParaRPr lang="en-US"/>
        </a:p>
      </dgm:t>
    </dgm:pt>
    <dgm:pt modelId="{1A5573C9-7756-4392-BBC2-E121EEF8B32E}" type="sibTrans" cxnId="{3E74BEA4-3A92-4842-9642-23F6F3B3D8FA}">
      <dgm:prSet/>
      <dgm:spPr/>
      <dgm:t>
        <a:bodyPr/>
        <a:lstStyle/>
        <a:p>
          <a:pPr>
            <a:lnSpc>
              <a:spcPct val="100000"/>
            </a:lnSpc>
          </a:pPr>
          <a:endParaRPr lang="en-US"/>
        </a:p>
      </dgm:t>
    </dgm:pt>
    <dgm:pt modelId="{1B2D7613-65A7-4A2B-9BB8-B2B3EB1E614A}">
      <dgm:prSet/>
      <dgm:spPr/>
      <dgm:t>
        <a:bodyPr/>
        <a:lstStyle/>
        <a:p>
          <a:pPr>
            <a:lnSpc>
              <a:spcPct val="100000"/>
            </a:lnSpc>
          </a:pPr>
          <a:r>
            <a:rPr lang="en-US"/>
            <a:t>Performance Testing</a:t>
          </a:r>
        </a:p>
      </dgm:t>
    </dgm:pt>
    <dgm:pt modelId="{1297F09F-AEA0-476D-B275-CFE81DCBBDAB}" type="parTrans" cxnId="{1BBA765B-2905-4122-B446-62D44B3BDAFB}">
      <dgm:prSet/>
      <dgm:spPr/>
      <dgm:t>
        <a:bodyPr/>
        <a:lstStyle/>
        <a:p>
          <a:endParaRPr lang="en-US"/>
        </a:p>
      </dgm:t>
    </dgm:pt>
    <dgm:pt modelId="{B26EDC9B-88F2-4E9D-84CC-305ADABF2AA7}" type="sibTrans" cxnId="{1BBA765B-2905-4122-B446-62D44B3BDAFB}">
      <dgm:prSet/>
      <dgm:spPr/>
      <dgm:t>
        <a:bodyPr/>
        <a:lstStyle/>
        <a:p>
          <a:pPr>
            <a:lnSpc>
              <a:spcPct val="100000"/>
            </a:lnSpc>
          </a:pPr>
          <a:endParaRPr lang="en-US"/>
        </a:p>
      </dgm:t>
    </dgm:pt>
    <dgm:pt modelId="{234457AB-9815-45E4-A673-FB73E9FE5041}">
      <dgm:prSet/>
      <dgm:spPr/>
      <dgm:t>
        <a:bodyPr/>
        <a:lstStyle/>
        <a:p>
          <a:pPr>
            <a:lnSpc>
              <a:spcPct val="100000"/>
            </a:lnSpc>
          </a:pPr>
          <a:r>
            <a:rPr lang="en-US"/>
            <a:t>Usability Testing</a:t>
          </a:r>
        </a:p>
      </dgm:t>
    </dgm:pt>
    <dgm:pt modelId="{2582E309-411B-4376-BF54-D3810248626B}" type="parTrans" cxnId="{077AEC7A-9881-4875-9070-8E50735A8199}">
      <dgm:prSet/>
      <dgm:spPr/>
      <dgm:t>
        <a:bodyPr/>
        <a:lstStyle/>
        <a:p>
          <a:endParaRPr lang="en-US"/>
        </a:p>
      </dgm:t>
    </dgm:pt>
    <dgm:pt modelId="{4C354391-0737-4C0D-8911-DF4B779EB3EB}" type="sibTrans" cxnId="{077AEC7A-9881-4875-9070-8E50735A8199}">
      <dgm:prSet/>
      <dgm:spPr/>
      <dgm:t>
        <a:bodyPr/>
        <a:lstStyle/>
        <a:p>
          <a:pPr>
            <a:lnSpc>
              <a:spcPct val="100000"/>
            </a:lnSpc>
          </a:pPr>
          <a:endParaRPr lang="en-US"/>
        </a:p>
      </dgm:t>
    </dgm:pt>
    <dgm:pt modelId="{95B7BB81-EFCA-4C88-A74B-5D7712D68894}">
      <dgm:prSet/>
      <dgm:spPr/>
      <dgm:t>
        <a:bodyPr/>
        <a:lstStyle/>
        <a:p>
          <a:pPr>
            <a:lnSpc>
              <a:spcPct val="100000"/>
            </a:lnSpc>
          </a:pPr>
          <a:r>
            <a:rPr lang="en-US"/>
            <a:t>Compatibility Testing</a:t>
          </a:r>
        </a:p>
      </dgm:t>
    </dgm:pt>
    <dgm:pt modelId="{7A13C356-A7E0-43D5-B20F-2EA5BE4498D7}" type="parTrans" cxnId="{D516F763-E068-4387-B07E-1F08BFF93530}">
      <dgm:prSet/>
      <dgm:spPr/>
      <dgm:t>
        <a:bodyPr/>
        <a:lstStyle/>
        <a:p>
          <a:endParaRPr lang="en-US"/>
        </a:p>
      </dgm:t>
    </dgm:pt>
    <dgm:pt modelId="{AE515E2E-828E-4126-9488-FDDA1B308EC9}" type="sibTrans" cxnId="{D516F763-E068-4387-B07E-1F08BFF93530}">
      <dgm:prSet/>
      <dgm:spPr/>
      <dgm:t>
        <a:bodyPr/>
        <a:lstStyle/>
        <a:p>
          <a:endParaRPr lang="en-US"/>
        </a:p>
      </dgm:t>
    </dgm:pt>
    <dgm:pt modelId="{F392F58C-129C-4290-BE1C-2F57AF1A793E}" type="pres">
      <dgm:prSet presAssocID="{F399768C-7AAA-4D7B-86BF-D0367B094D49}" presName="root" presStyleCnt="0">
        <dgm:presLayoutVars>
          <dgm:dir/>
          <dgm:resizeHandles val="exact"/>
        </dgm:presLayoutVars>
      </dgm:prSet>
      <dgm:spPr/>
    </dgm:pt>
    <dgm:pt modelId="{040E16E2-08C6-4923-ADFA-04BE9C883BC9}" type="pres">
      <dgm:prSet presAssocID="{F399768C-7AAA-4D7B-86BF-D0367B094D49}" presName="container" presStyleCnt="0">
        <dgm:presLayoutVars>
          <dgm:dir/>
          <dgm:resizeHandles val="exact"/>
        </dgm:presLayoutVars>
      </dgm:prSet>
      <dgm:spPr/>
    </dgm:pt>
    <dgm:pt modelId="{9723C162-93E4-415D-B0C6-995EDB963FE6}" type="pres">
      <dgm:prSet presAssocID="{69C1FC57-2A6B-42A1-9050-04C18D4EC04E}" presName="compNode" presStyleCnt="0"/>
      <dgm:spPr/>
    </dgm:pt>
    <dgm:pt modelId="{D582398B-6D93-4551-80D1-29515E385B27}" type="pres">
      <dgm:prSet presAssocID="{69C1FC57-2A6B-42A1-9050-04C18D4EC04E}" presName="iconBgRect" presStyleLbl="bgShp" presStyleIdx="0" presStyleCnt="4"/>
      <dgm:spPr/>
    </dgm:pt>
    <dgm:pt modelId="{57A96336-87EF-4C08-94F9-85AC20D528F1}" type="pres">
      <dgm:prSet presAssocID="{69C1FC57-2A6B-42A1-9050-04C18D4EC04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75AEB565-4955-4C8A-B79A-CA00252CFA92}" type="pres">
      <dgm:prSet presAssocID="{69C1FC57-2A6B-42A1-9050-04C18D4EC04E}" presName="spaceRect" presStyleCnt="0"/>
      <dgm:spPr/>
    </dgm:pt>
    <dgm:pt modelId="{3BE224EF-9032-48F1-BBF1-DDE8B1BCAE6A}" type="pres">
      <dgm:prSet presAssocID="{69C1FC57-2A6B-42A1-9050-04C18D4EC04E}" presName="textRect" presStyleLbl="revTx" presStyleIdx="0" presStyleCnt="4">
        <dgm:presLayoutVars>
          <dgm:chMax val="1"/>
          <dgm:chPref val="1"/>
        </dgm:presLayoutVars>
      </dgm:prSet>
      <dgm:spPr/>
    </dgm:pt>
    <dgm:pt modelId="{55734226-2801-455D-BF8A-AF3E3A457C77}" type="pres">
      <dgm:prSet presAssocID="{1A5573C9-7756-4392-BBC2-E121EEF8B32E}" presName="sibTrans" presStyleLbl="sibTrans2D1" presStyleIdx="0" presStyleCnt="0"/>
      <dgm:spPr/>
    </dgm:pt>
    <dgm:pt modelId="{5A3B30D5-26BB-4C1A-997F-9242D74CBA20}" type="pres">
      <dgm:prSet presAssocID="{1B2D7613-65A7-4A2B-9BB8-B2B3EB1E614A}" presName="compNode" presStyleCnt="0"/>
      <dgm:spPr/>
    </dgm:pt>
    <dgm:pt modelId="{1B955016-ACD4-46C5-899B-16C7B8A511AD}" type="pres">
      <dgm:prSet presAssocID="{1B2D7613-65A7-4A2B-9BB8-B2B3EB1E614A}" presName="iconBgRect" presStyleLbl="bgShp" presStyleIdx="1" presStyleCnt="4"/>
      <dgm:spPr/>
    </dgm:pt>
    <dgm:pt modelId="{DB61CFA2-E9FC-442A-BDB5-66BAA1C5F29B}" type="pres">
      <dgm:prSet presAssocID="{1B2D7613-65A7-4A2B-9BB8-B2B3EB1E614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940222D7-3EE4-4E59-8B53-334C682115FE}" type="pres">
      <dgm:prSet presAssocID="{1B2D7613-65A7-4A2B-9BB8-B2B3EB1E614A}" presName="spaceRect" presStyleCnt="0"/>
      <dgm:spPr/>
    </dgm:pt>
    <dgm:pt modelId="{A1FF8129-7B9C-42AA-B25B-4E89AA20CF4E}" type="pres">
      <dgm:prSet presAssocID="{1B2D7613-65A7-4A2B-9BB8-B2B3EB1E614A}" presName="textRect" presStyleLbl="revTx" presStyleIdx="1" presStyleCnt="4">
        <dgm:presLayoutVars>
          <dgm:chMax val="1"/>
          <dgm:chPref val="1"/>
        </dgm:presLayoutVars>
      </dgm:prSet>
      <dgm:spPr/>
    </dgm:pt>
    <dgm:pt modelId="{F41E5424-3D13-4489-BA0E-2312F6184D02}" type="pres">
      <dgm:prSet presAssocID="{B26EDC9B-88F2-4E9D-84CC-305ADABF2AA7}" presName="sibTrans" presStyleLbl="sibTrans2D1" presStyleIdx="0" presStyleCnt="0"/>
      <dgm:spPr/>
    </dgm:pt>
    <dgm:pt modelId="{8405C2BD-BC4A-4D4E-A97A-03F177EC8712}" type="pres">
      <dgm:prSet presAssocID="{234457AB-9815-45E4-A673-FB73E9FE5041}" presName="compNode" presStyleCnt="0"/>
      <dgm:spPr/>
    </dgm:pt>
    <dgm:pt modelId="{A059A81D-4C23-46C3-A731-D12A515C4378}" type="pres">
      <dgm:prSet presAssocID="{234457AB-9815-45E4-A673-FB73E9FE5041}" presName="iconBgRect" presStyleLbl="bgShp" presStyleIdx="2" presStyleCnt="4"/>
      <dgm:spPr/>
    </dgm:pt>
    <dgm:pt modelId="{CAF1378F-6241-4D50-9BBA-A8E28F147C1F}" type="pres">
      <dgm:prSet presAssocID="{234457AB-9815-45E4-A673-FB73E9FE50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A93DC493-F108-4823-8CD8-53F8F0D734BC}" type="pres">
      <dgm:prSet presAssocID="{234457AB-9815-45E4-A673-FB73E9FE5041}" presName="spaceRect" presStyleCnt="0"/>
      <dgm:spPr/>
    </dgm:pt>
    <dgm:pt modelId="{E11A6B86-030A-40A4-9FFF-9346E165CE06}" type="pres">
      <dgm:prSet presAssocID="{234457AB-9815-45E4-A673-FB73E9FE5041}" presName="textRect" presStyleLbl="revTx" presStyleIdx="2" presStyleCnt="4">
        <dgm:presLayoutVars>
          <dgm:chMax val="1"/>
          <dgm:chPref val="1"/>
        </dgm:presLayoutVars>
      </dgm:prSet>
      <dgm:spPr/>
    </dgm:pt>
    <dgm:pt modelId="{E918145E-53DE-4E91-8CA0-D79DAAB9F890}" type="pres">
      <dgm:prSet presAssocID="{4C354391-0737-4C0D-8911-DF4B779EB3EB}" presName="sibTrans" presStyleLbl="sibTrans2D1" presStyleIdx="0" presStyleCnt="0"/>
      <dgm:spPr/>
    </dgm:pt>
    <dgm:pt modelId="{399A8220-B405-49AE-B8D5-B4BC412F6DAC}" type="pres">
      <dgm:prSet presAssocID="{95B7BB81-EFCA-4C88-A74B-5D7712D68894}" presName="compNode" presStyleCnt="0"/>
      <dgm:spPr/>
    </dgm:pt>
    <dgm:pt modelId="{AA1B4A28-BADE-4197-9A20-68D9A58B014C}" type="pres">
      <dgm:prSet presAssocID="{95B7BB81-EFCA-4C88-A74B-5D7712D68894}" presName="iconBgRect" presStyleLbl="bgShp" presStyleIdx="3" presStyleCnt="4"/>
      <dgm:spPr/>
    </dgm:pt>
    <dgm:pt modelId="{36A9A5FD-625E-43AF-9CAB-544FCEAF4754}" type="pres">
      <dgm:prSet presAssocID="{95B7BB81-EFCA-4C88-A74B-5D7712D688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 List"/>
        </a:ext>
      </dgm:extLst>
    </dgm:pt>
    <dgm:pt modelId="{1C7BBE34-E7A6-402C-8456-2E3C0E203822}" type="pres">
      <dgm:prSet presAssocID="{95B7BB81-EFCA-4C88-A74B-5D7712D68894}" presName="spaceRect" presStyleCnt="0"/>
      <dgm:spPr/>
    </dgm:pt>
    <dgm:pt modelId="{61FF4231-382C-4AD0-A8D7-9DCA793A79EC}" type="pres">
      <dgm:prSet presAssocID="{95B7BB81-EFCA-4C88-A74B-5D7712D68894}" presName="textRect" presStyleLbl="revTx" presStyleIdx="3" presStyleCnt="4">
        <dgm:presLayoutVars>
          <dgm:chMax val="1"/>
          <dgm:chPref val="1"/>
        </dgm:presLayoutVars>
      </dgm:prSet>
      <dgm:spPr/>
    </dgm:pt>
  </dgm:ptLst>
  <dgm:cxnLst>
    <dgm:cxn modelId="{CCE80026-C23A-4CF4-81B4-B11837714EC4}" type="presOf" srcId="{69C1FC57-2A6B-42A1-9050-04C18D4EC04E}" destId="{3BE224EF-9032-48F1-BBF1-DDE8B1BCAE6A}" srcOrd="0" destOrd="0" presId="urn:microsoft.com/office/officeart/2018/2/layout/IconCircleList"/>
    <dgm:cxn modelId="{7A31B051-D333-491D-827D-40EBEAA5E058}" type="presOf" srcId="{1B2D7613-65A7-4A2B-9BB8-B2B3EB1E614A}" destId="{A1FF8129-7B9C-42AA-B25B-4E89AA20CF4E}" srcOrd="0" destOrd="0" presId="urn:microsoft.com/office/officeart/2018/2/layout/IconCircleList"/>
    <dgm:cxn modelId="{1BBA765B-2905-4122-B446-62D44B3BDAFB}" srcId="{F399768C-7AAA-4D7B-86BF-D0367B094D49}" destId="{1B2D7613-65A7-4A2B-9BB8-B2B3EB1E614A}" srcOrd="1" destOrd="0" parTransId="{1297F09F-AEA0-476D-B275-CFE81DCBBDAB}" sibTransId="{B26EDC9B-88F2-4E9D-84CC-305ADABF2AA7}"/>
    <dgm:cxn modelId="{D516F763-E068-4387-B07E-1F08BFF93530}" srcId="{F399768C-7AAA-4D7B-86BF-D0367B094D49}" destId="{95B7BB81-EFCA-4C88-A74B-5D7712D68894}" srcOrd="3" destOrd="0" parTransId="{7A13C356-A7E0-43D5-B20F-2EA5BE4498D7}" sibTransId="{AE515E2E-828E-4126-9488-FDDA1B308EC9}"/>
    <dgm:cxn modelId="{39EBAC69-7C02-4940-BCF8-EA1611E09FE4}" type="presOf" srcId="{F399768C-7AAA-4D7B-86BF-D0367B094D49}" destId="{F392F58C-129C-4290-BE1C-2F57AF1A793E}" srcOrd="0" destOrd="0" presId="urn:microsoft.com/office/officeart/2018/2/layout/IconCircleList"/>
    <dgm:cxn modelId="{5464167A-DE95-448B-8E38-45D5903C8EBA}" type="presOf" srcId="{1A5573C9-7756-4392-BBC2-E121EEF8B32E}" destId="{55734226-2801-455D-BF8A-AF3E3A457C77}" srcOrd="0" destOrd="0" presId="urn:microsoft.com/office/officeart/2018/2/layout/IconCircleList"/>
    <dgm:cxn modelId="{077AEC7A-9881-4875-9070-8E50735A8199}" srcId="{F399768C-7AAA-4D7B-86BF-D0367B094D49}" destId="{234457AB-9815-45E4-A673-FB73E9FE5041}" srcOrd="2" destOrd="0" parTransId="{2582E309-411B-4376-BF54-D3810248626B}" sibTransId="{4C354391-0737-4C0D-8911-DF4B779EB3EB}"/>
    <dgm:cxn modelId="{1EA31D7C-CF0B-4548-9C5B-73A3313FCFA6}" type="presOf" srcId="{4C354391-0737-4C0D-8911-DF4B779EB3EB}" destId="{E918145E-53DE-4E91-8CA0-D79DAAB9F890}" srcOrd="0" destOrd="0" presId="urn:microsoft.com/office/officeart/2018/2/layout/IconCircleList"/>
    <dgm:cxn modelId="{3E74BEA4-3A92-4842-9642-23F6F3B3D8FA}" srcId="{F399768C-7AAA-4D7B-86BF-D0367B094D49}" destId="{69C1FC57-2A6B-42A1-9050-04C18D4EC04E}" srcOrd="0" destOrd="0" parTransId="{7F7D28BF-361F-48A5-BC1D-035731771202}" sibTransId="{1A5573C9-7756-4392-BBC2-E121EEF8B32E}"/>
    <dgm:cxn modelId="{BB78F9BA-9C52-49BB-B793-8F16925A4EFD}" type="presOf" srcId="{234457AB-9815-45E4-A673-FB73E9FE5041}" destId="{E11A6B86-030A-40A4-9FFF-9346E165CE06}" srcOrd="0" destOrd="0" presId="urn:microsoft.com/office/officeart/2018/2/layout/IconCircleList"/>
    <dgm:cxn modelId="{7B6FF9E6-15A0-4A47-B219-36CF290D6C79}" type="presOf" srcId="{B26EDC9B-88F2-4E9D-84CC-305ADABF2AA7}" destId="{F41E5424-3D13-4489-BA0E-2312F6184D02}" srcOrd="0" destOrd="0" presId="urn:microsoft.com/office/officeart/2018/2/layout/IconCircleList"/>
    <dgm:cxn modelId="{E3093DEE-D036-42B4-806A-338FC20EDB23}" type="presOf" srcId="{95B7BB81-EFCA-4C88-A74B-5D7712D68894}" destId="{61FF4231-382C-4AD0-A8D7-9DCA793A79EC}" srcOrd="0" destOrd="0" presId="urn:microsoft.com/office/officeart/2018/2/layout/IconCircleList"/>
    <dgm:cxn modelId="{F8A47663-8CF0-498D-9544-419F67F1C201}" type="presParOf" srcId="{F392F58C-129C-4290-BE1C-2F57AF1A793E}" destId="{040E16E2-08C6-4923-ADFA-04BE9C883BC9}" srcOrd="0" destOrd="0" presId="urn:microsoft.com/office/officeart/2018/2/layout/IconCircleList"/>
    <dgm:cxn modelId="{157B3B32-9B10-4C63-9805-658A21D4DAE4}" type="presParOf" srcId="{040E16E2-08C6-4923-ADFA-04BE9C883BC9}" destId="{9723C162-93E4-415D-B0C6-995EDB963FE6}" srcOrd="0" destOrd="0" presId="urn:microsoft.com/office/officeart/2018/2/layout/IconCircleList"/>
    <dgm:cxn modelId="{F69D75A7-C949-4D17-9FB1-521306F135AA}" type="presParOf" srcId="{9723C162-93E4-415D-B0C6-995EDB963FE6}" destId="{D582398B-6D93-4551-80D1-29515E385B27}" srcOrd="0" destOrd="0" presId="urn:microsoft.com/office/officeart/2018/2/layout/IconCircleList"/>
    <dgm:cxn modelId="{B4901324-4A73-4084-A8B7-45D7F27D6B4C}" type="presParOf" srcId="{9723C162-93E4-415D-B0C6-995EDB963FE6}" destId="{57A96336-87EF-4C08-94F9-85AC20D528F1}" srcOrd="1" destOrd="0" presId="urn:microsoft.com/office/officeart/2018/2/layout/IconCircleList"/>
    <dgm:cxn modelId="{95C4B0A7-DB37-4BD9-9015-CA9D77392EC4}" type="presParOf" srcId="{9723C162-93E4-415D-B0C6-995EDB963FE6}" destId="{75AEB565-4955-4C8A-B79A-CA00252CFA92}" srcOrd="2" destOrd="0" presId="urn:microsoft.com/office/officeart/2018/2/layout/IconCircleList"/>
    <dgm:cxn modelId="{C22345E2-83CE-445B-BD84-61AF467D6F3B}" type="presParOf" srcId="{9723C162-93E4-415D-B0C6-995EDB963FE6}" destId="{3BE224EF-9032-48F1-BBF1-DDE8B1BCAE6A}" srcOrd="3" destOrd="0" presId="urn:microsoft.com/office/officeart/2018/2/layout/IconCircleList"/>
    <dgm:cxn modelId="{81965C79-DDCB-438B-B30E-5AD3E534D2BC}" type="presParOf" srcId="{040E16E2-08C6-4923-ADFA-04BE9C883BC9}" destId="{55734226-2801-455D-BF8A-AF3E3A457C77}" srcOrd="1" destOrd="0" presId="urn:microsoft.com/office/officeart/2018/2/layout/IconCircleList"/>
    <dgm:cxn modelId="{49A02D7F-B945-44FF-8BC6-CE91DE61C2B3}" type="presParOf" srcId="{040E16E2-08C6-4923-ADFA-04BE9C883BC9}" destId="{5A3B30D5-26BB-4C1A-997F-9242D74CBA20}" srcOrd="2" destOrd="0" presId="urn:microsoft.com/office/officeart/2018/2/layout/IconCircleList"/>
    <dgm:cxn modelId="{E8B0B70C-FD91-497B-90DE-73EB593CF145}" type="presParOf" srcId="{5A3B30D5-26BB-4C1A-997F-9242D74CBA20}" destId="{1B955016-ACD4-46C5-899B-16C7B8A511AD}" srcOrd="0" destOrd="0" presId="urn:microsoft.com/office/officeart/2018/2/layout/IconCircleList"/>
    <dgm:cxn modelId="{41C74168-A52C-4214-9DD6-229EE86A2189}" type="presParOf" srcId="{5A3B30D5-26BB-4C1A-997F-9242D74CBA20}" destId="{DB61CFA2-E9FC-442A-BDB5-66BAA1C5F29B}" srcOrd="1" destOrd="0" presId="urn:microsoft.com/office/officeart/2018/2/layout/IconCircleList"/>
    <dgm:cxn modelId="{5B466D23-7C55-4BCA-A7BF-933DBAD6C738}" type="presParOf" srcId="{5A3B30D5-26BB-4C1A-997F-9242D74CBA20}" destId="{940222D7-3EE4-4E59-8B53-334C682115FE}" srcOrd="2" destOrd="0" presId="urn:microsoft.com/office/officeart/2018/2/layout/IconCircleList"/>
    <dgm:cxn modelId="{9D538285-25E5-4788-988D-9BDC9BE13406}" type="presParOf" srcId="{5A3B30D5-26BB-4C1A-997F-9242D74CBA20}" destId="{A1FF8129-7B9C-42AA-B25B-4E89AA20CF4E}" srcOrd="3" destOrd="0" presId="urn:microsoft.com/office/officeart/2018/2/layout/IconCircleList"/>
    <dgm:cxn modelId="{096D0231-856B-4A01-893A-F50F4B40A524}" type="presParOf" srcId="{040E16E2-08C6-4923-ADFA-04BE9C883BC9}" destId="{F41E5424-3D13-4489-BA0E-2312F6184D02}" srcOrd="3" destOrd="0" presId="urn:microsoft.com/office/officeart/2018/2/layout/IconCircleList"/>
    <dgm:cxn modelId="{6DDC8AD4-FE30-47B0-A412-A2C5B9501777}" type="presParOf" srcId="{040E16E2-08C6-4923-ADFA-04BE9C883BC9}" destId="{8405C2BD-BC4A-4D4E-A97A-03F177EC8712}" srcOrd="4" destOrd="0" presId="urn:microsoft.com/office/officeart/2018/2/layout/IconCircleList"/>
    <dgm:cxn modelId="{BCD4DD62-1E0A-4535-9F10-A88784398921}" type="presParOf" srcId="{8405C2BD-BC4A-4D4E-A97A-03F177EC8712}" destId="{A059A81D-4C23-46C3-A731-D12A515C4378}" srcOrd="0" destOrd="0" presId="urn:microsoft.com/office/officeart/2018/2/layout/IconCircleList"/>
    <dgm:cxn modelId="{15437E2F-7655-43BC-8701-5EC46C30F25F}" type="presParOf" srcId="{8405C2BD-BC4A-4D4E-A97A-03F177EC8712}" destId="{CAF1378F-6241-4D50-9BBA-A8E28F147C1F}" srcOrd="1" destOrd="0" presId="urn:microsoft.com/office/officeart/2018/2/layout/IconCircleList"/>
    <dgm:cxn modelId="{63FF4EE1-EE4D-4334-B211-6628AC02AF57}" type="presParOf" srcId="{8405C2BD-BC4A-4D4E-A97A-03F177EC8712}" destId="{A93DC493-F108-4823-8CD8-53F8F0D734BC}" srcOrd="2" destOrd="0" presId="urn:microsoft.com/office/officeart/2018/2/layout/IconCircleList"/>
    <dgm:cxn modelId="{CA3426A9-9A3B-4AF6-81D3-6E4FD54789FE}" type="presParOf" srcId="{8405C2BD-BC4A-4D4E-A97A-03F177EC8712}" destId="{E11A6B86-030A-40A4-9FFF-9346E165CE06}" srcOrd="3" destOrd="0" presId="urn:microsoft.com/office/officeart/2018/2/layout/IconCircleList"/>
    <dgm:cxn modelId="{37D10CD3-AD57-46AD-92FF-5865FE7F6685}" type="presParOf" srcId="{040E16E2-08C6-4923-ADFA-04BE9C883BC9}" destId="{E918145E-53DE-4E91-8CA0-D79DAAB9F890}" srcOrd="5" destOrd="0" presId="urn:microsoft.com/office/officeart/2018/2/layout/IconCircleList"/>
    <dgm:cxn modelId="{E837FBE4-E1A7-436B-9278-B59FDE3235ED}" type="presParOf" srcId="{040E16E2-08C6-4923-ADFA-04BE9C883BC9}" destId="{399A8220-B405-49AE-B8D5-B4BC412F6DAC}" srcOrd="6" destOrd="0" presId="urn:microsoft.com/office/officeart/2018/2/layout/IconCircleList"/>
    <dgm:cxn modelId="{F664DCFA-4CAC-4B48-86DD-4C840F96BF20}" type="presParOf" srcId="{399A8220-B405-49AE-B8D5-B4BC412F6DAC}" destId="{AA1B4A28-BADE-4197-9A20-68D9A58B014C}" srcOrd="0" destOrd="0" presId="urn:microsoft.com/office/officeart/2018/2/layout/IconCircleList"/>
    <dgm:cxn modelId="{99B9649B-08AA-4705-B3E1-8FC67D7EC1E8}" type="presParOf" srcId="{399A8220-B405-49AE-B8D5-B4BC412F6DAC}" destId="{36A9A5FD-625E-43AF-9CAB-544FCEAF4754}" srcOrd="1" destOrd="0" presId="urn:microsoft.com/office/officeart/2018/2/layout/IconCircleList"/>
    <dgm:cxn modelId="{F2B4F10F-18EE-416E-811C-0035FF2FE32A}" type="presParOf" srcId="{399A8220-B405-49AE-B8D5-B4BC412F6DAC}" destId="{1C7BBE34-E7A6-402C-8456-2E3C0E203822}" srcOrd="2" destOrd="0" presId="urn:microsoft.com/office/officeart/2018/2/layout/IconCircleList"/>
    <dgm:cxn modelId="{014C9B7E-204F-457C-8422-EB06DF821564}" type="presParOf" srcId="{399A8220-B405-49AE-B8D5-B4BC412F6DAC}" destId="{61FF4231-382C-4AD0-A8D7-9DCA793A79E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33217-AD9D-EF47-A5E0-04392E4E102C}">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6DAD6F2-2B55-D840-BFD1-1C520E34029F}">
      <dsp:nvSpPr>
        <dsp:cNvPr id="0" name=""/>
        <dsp:cNvSpPr/>
      </dsp:nvSpPr>
      <dsp:spPr>
        <a:xfrm>
          <a:off x="610504" y="416587"/>
          <a:ext cx="7440913" cy="83360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To eliminate faults as early as possible</a:t>
          </a:r>
        </a:p>
      </dsp:txBody>
      <dsp:txXfrm>
        <a:off x="610504" y="416587"/>
        <a:ext cx="7440913" cy="833607"/>
      </dsp:txXfrm>
    </dsp:sp>
    <dsp:sp modelId="{C42602D2-3359-BF4C-998B-65FF875C83C4}">
      <dsp:nvSpPr>
        <dsp:cNvPr id="0" name=""/>
        <dsp:cNvSpPr/>
      </dsp:nvSpPr>
      <dsp:spPr>
        <a:xfrm>
          <a:off x="89500" y="312386"/>
          <a:ext cx="1042009" cy="1042009"/>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17541DF-4AC5-6040-948F-4F05BCBB8235}">
      <dsp:nvSpPr>
        <dsp:cNvPr id="0" name=""/>
        <dsp:cNvSpPr/>
      </dsp:nvSpPr>
      <dsp:spPr>
        <a:xfrm>
          <a:off x="1088431" y="1667215"/>
          <a:ext cx="6962986" cy="83360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To have an independent perspective</a:t>
          </a:r>
        </a:p>
      </dsp:txBody>
      <dsp:txXfrm>
        <a:off x="1088431" y="1667215"/>
        <a:ext cx="6962986" cy="833607"/>
      </dsp:txXfrm>
    </dsp:sp>
    <dsp:sp modelId="{A185E296-1E09-E049-A878-5B069E78BC89}">
      <dsp:nvSpPr>
        <dsp:cNvPr id="0" name=""/>
        <dsp:cNvSpPr/>
      </dsp:nvSpPr>
      <dsp:spPr>
        <a:xfrm>
          <a:off x="567426" y="1563014"/>
          <a:ext cx="1042009" cy="1042009"/>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117E2F1-78CF-D640-8F46-572607F37A31}">
      <dsp:nvSpPr>
        <dsp:cNvPr id="0" name=""/>
        <dsp:cNvSpPr/>
      </dsp:nvSpPr>
      <dsp:spPr>
        <a:xfrm>
          <a:off x="1088431" y="2917843"/>
          <a:ext cx="6962986" cy="83360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To bridge the gap between development and requirements.</a:t>
          </a:r>
        </a:p>
      </dsp:txBody>
      <dsp:txXfrm>
        <a:off x="1088431" y="2917843"/>
        <a:ext cx="6962986" cy="833607"/>
      </dsp:txXfrm>
    </dsp:sp>
    <dsp:sp modelId="{4DDF2AC2-D804-874A-9E3E-3F17D0F6640B}">
      <dsp:nvSpPr>
        <dsp:cNvPr id="0" name=""/>
        <dsp:cNvSpPr/>
      </dsp:nvSpPr>
      <dsp:spPr>
        <a:xfrm>
          <a:off x="567426" y="2813642"/>
          <a:ext cx="1042009" cy="1042009"/>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6A86B44-4BA4-CF41-AEC8-6E6D2C06AEF7}">
      <dsp:nvSpPr>
        <dsp:cNvPr id="0" name=""/>
        <dsp:cNvSpPr/>
      </dsp:nvSpPr>
      <dsp:spPr>
        <a:xfrm>
          <a:off x="610504" y="4168472"/>
          <a:ext cx="7440913" cy="83360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To preserve customer satisfaction</a:t>
          </a:r>
        </a:p>
      </dsp:txBody>
      <dsp:txXfrm>
        <a:off x="610504" y="4168472"/>
        <a:ext cx="7440913" cy="833607"/>
      </dsp:txXfrm>
    </dsp:sp>
    <dsp:sp modelId="{30CC7D73-D0D6-C84E-81D2-D4AB1C8DD2F4}">
      <dsp:nvSpPr>
        <dsp:cNvPr id="0" name=""/>
        <dsp:cNvSpPr/>
      </dsp:nvSpPr>
      <dsp:spPr>
        <a:xfrm>
          <a:off x="89500" y="4064271"/>
          <a:ext cx="1042009" cy="1042009"/>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3EED0-27C3-47F4-85F6-4E7A8C2CBA80}">
      <dsp:nvSpPr>
        <dsp:cNvPr id="0" name=""/>
        <dsp:cNvSpPr/>
      </dsp:nvSpPr>
      <dsp:spPr>
        <a:xfrm>
          <a:off x="0" y="3367"/>
          <a:ext cx="6002110" cy="6965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AF338-B305-434B-B9DE-A1CB1C23D10A}">
      <dsp:nvSpPr>
        <dsp:cNvPr id="0" name=""/>
        <dsp:cNvSpPr/>
      </dsp:nvSpPr>
      <dsp:spPr>
        <a:xfrm>
          <a:off x="210712" y="160095"/>
          <a:ext cx="383488" cy="3831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F1FFF2-5867-4C31-8536-B72AA6CE4082}">
      <dsp:nvSpPr>
        <dsp:cNvPr id="0" name=""/>
        <dsp:cNvSpPr/>
      </dsp:nvSpPr>
      <dsp:spPr>
        <a:xfrm>
          <a:off x="804913" y="3367"/>
          <a:ext cx="5148848" cy="78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5" tIns="82935" rIns="82935" bIns="82935" numCol="1" spcCol="1270" anchor="ctr" anchorCtr="0">
          <a:noAutofit/>
        </a:bodyPr>
        <a:lstStyle/>
        <a:p>
          <a:pPr marL="0" lvl="0" indent="0" algn="l" defTabSz="1955800">
            <a:lnSpc>
              <a:spcPct val="100000"/>
            </a:lnSpc>
            <a:spcBef>
              <a:spcPct val="0"/>
            </a:spcBef>
            <a:spcAft>
              <a:spcPct val="35000"/>
            </a:spcAft>
            <a:buNone/>
          </a:pPr>
          <a:r>
            <a:rPr lang="en-US" sz="4400" kern="1200" dirty="0">
              <a:latin typeface="+mj-lt"/>
              <a:ea typeface="+mj-ea"/>
              <a:cs typeface="+mj-cs"/>
            </a:rPr>
            <a:t>Unit Test</a:t>
          </a:r>
        </a:p>
      </dsp:txBody>
      <dsp:txXfrm>
        <a:off x="804913" y="3367"/>
        <a:ext cx="5148848" cy="783642"/>
      </dsp:txXfrm>
    </dsp:sp>
    <dsp:sp modelId="{6F9C0FC7-EFA7-406A-80A6-28A8BFBBA7FC}">
      <dsp:nvSpPr>
        <dsp:cNvPr id="0" name=""/>
        <dsp:cNvSpPr/>
      </dsp:nvSpPr>
      <dsp:spPr>
        <a:xfrm>
          <a:off x="0" y="982919"/>
          <a:ext cx="6002110" cy="6965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76523A-AC69-4EA0-80F3-2CC9A897BF6D}">
      <dsp:nvSpPr>
        <dsp:cNvPr id="0" name=""/>
        <dsp:cNvSpPr/>
      </dsp:nvSpPr>
      <dsp:spPr>
        <a:xfrm>
          <a:off x="210712" y="1139648"/>
          <a:ext cx="383488" cy="3831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03CC1-7AE5-4918-8C27-FF88C9C22975}">
      <dsp:nvSpPr>
        <dsp:cNvPr id="0" name=""/>
        <dsp:cNvSpPr/>
      </dsp:nvSpPr>
      <dsp:spPr>
        <a:xfrm>
          <a:off x="804913" y="982919"/>
          <a:ext cx="5148848" cy="78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5" tIns="82935" rIns="82935" bIns="82935" numCol="1" spcCol="1270" anchor="ctr" anchorCtr="0">
          <a:noAutofit/>
        </a:bodyPr>
        <a:lstStyle/>
        <a:p>
          <a:pPr marL="0" lvl="0" indent="0" algn="l" defTabSz="1955800">
            <a:lnSpc>
              <a:spcPct val="100000"/>
            </a:lnSpc>
            <a:spcBef>
              <a:spcPct val="0"/>
            </a:spcBef>
            <a:spcAft>
              <a:spcPct val="35000"/>
            </a:spcAft>
            <a:buNone/>
          </a:pPr>
          <a:r>
            <a:rPr lang="en-US" sz="4400" kern="1200" dirty="0">
              <a:latin typeface="+mj-lt"/>
              <a:ea typeface="+mj-ea"/>
              <a:cs typeface="+mj-cs"/>
            </a:rPr>
            <a:t>Integration Test</a:t>
          </a:r>
        </a:p>
      </dsp:txBody>
      <dsp:txXfrm>
        <a:off x="804913" y="982919"/>
        <a:ext cx="5148848" cy="783642"/>
      </dsp:txXfrm>
    </dsp:sp>
    <dsp:sp modelId="{561C347B-F216-42BC-8078-B72AD942A17E}">
      <dsp:nvSpPr>
        <dsp:cNvPr id="0" name=""/>
        <dsp:cNvSpPr/>
      </dsp:nvSpPr>
      <dsp:spPr>
        <a:xfrm>
          <a:off x="0" y="1962472"/>
          <a:ext cx="6002110" cy="6965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EA31F7-67AD-409A-ABD7-1CDFF6759AB0}">
      <dsp:nvSpPr>
        <dsp:cNvPr id="0" name=""/>
        <dsp:cNvSpPr/>
      </dsp:nvSpPr>
      <dsp:spPr>
        <a:xfrm>
          <a:off x="210712" y="2119200"/>
          <a:ext cx="383488" cy="3831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3409D0-EAFC-4D89-9D90-A5E143D10AD4}">
      <dsp:nvSpPr>
        <dsp:cNvPr id="0" name=""/>
        <dsp:cNvSpPr/>
      </dsp:nvSpPr>
      <dsp:spPr>
        <a:xfrm>
          <a:off x="804913" y="1962472"/>
          <a:ext cx="5148848" cy="78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5" tIns="82935" rIns="82935" bIns="82935" numCol="1" spcCol="1270" anchor="ctr" anchorCtr="0">
          <a:noAutofit/>
        </a:bodyPr>
        <a:lstStyle/>
        <a:p>
          <a:pPr marL="0" lvl="0" indent="0" algn="l" defTabSz="1955800">
            <a:lnSpc>
              <a:spcPct val="100000"/>
            </a:lnSpc>
            <a:spcBef>
              <a:spcPct val="0"/>
            </a:spcBef>
            <a:spcAft>
              <a:spcPct val="35000"/>
            </a:spcAft>
            <a:buNone/>
          </a:pPr>
          <a:r>
            <a:rPr lang="en-US" sz="4400" kern="1200" dirty="0">
              <a:latin typeface="+mj-lt"/>
              <a:ea typeface="+mj-ea"/>
              <a:cs typeface="+mj-cs"/>
            </a:rPr>
            <a:t>System Test</a:t>
          </a:r>
        </a:p>
      </dsp:txBody>
      <dsp:txXfrm>
        <a:off x="804913" y="1962472"/>
        <a:ext cx="5148848" cy="783642"/>
      </dsp:txXfrm>
    </dsp:sp>
    <dsp:sp modelId="{9B7BA7C4-C7AF-3D4C-A178-2DC68BE5B68F}">
      <dsp:nvSpPr>
        <dsp:cNvPr id="0" name=""/>
        <dsp:cNvSpPr/>
      </dsp:nvSpPr>
      <dsp:spPr>
        <a:xfrm>
          <a:off x="0" y="2942024"/>
          <a:ext cx="6002110" cy="6965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A3CA62-24CF-3645-98F2-5A79A4D84930}">
      <dsp:nvSpPr>
        <dsp:cNvPr id="0" name=""/>
        <dsp:cNvSpPr/>
      </dsp:nvSpPr>
      <dsp:spPr>
        <a:xfrm>
          <a:off x="210712" y="3098753"/>
          <a:ext cx="383488" cy="383113"/>
        </a:xfrm>
        <a:prstGeom prst="rect">
          <a:avLst/>
        </a:prstGeom>
        <a:blipFill>
          <a:blip xmlns:r="http://schemas.openxmlformats.org/officeDocument/2006/relationships" r:embed="rId7">
            <a:alphaModFix amt="50000"/>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0DEBE-F5F2-A543-A223-3C324B9BCCEC}">
      <dsp:nvSpPr>
        <dsp:cNvPr id="0" name=""/>
        <dsp:cNvSpPr/>
      </dsp:nvSpPr>
      <dsp:spPr>
        <a:xfrm>
          <a:off x="804913" y="2942024"/>
          <a:ext cx="5148848" cy="78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5" tIns="82935" rIns="82935" bIns="82935" numCol="1" spcCol="1270" anchor="ctr" anchorCtr="0">
          <a:noAutofit/>
        </a:bodyPr>
        <a:lstStyle/>
        <a:p>
          <a:pPr marL="0" lvl="0" indent="0" algn="l" defTabSz="1955800">
            <a:lnSpc>
              <a:spcPct val="100000"/>
            </a:lnSpc>
            <a:spcBef>
              <a:spcPct val="0"/>
            </a:spcBef>
            <a:spcAft>
              <a:spcPct val="35000"/>
            </a:spcAft>
            <a:buNone/>
          </a:pPr>
          <a:r>
            <a:rPr lang="en-US" sz="4400" kern="1200" dirty="0">
              <a:solidFill>
                <a:prstClr val="black">
                  <a:hueOff val="0"/>
                  <a:satOff val="0"/>
                  <a:lumOff val="0"/>
                  <a:alphaOff val="0"/>
                </a:prstClr>
              </a:solidFill>
              <a:latin typeface="Calibri Light" panose="020F0302020204030204"/>
              <a:ea typeface="+mn-ea"/>
              <a:cs typeface="+mn-cs"/>
            </a:rPr>
            <a:t>Acceptance Test</a:t>
          </a:r>
        </a:p>
      </dsp:txBody>
      <dsp:txXfrm>
        <a:off x="804913" y="2942024"/>
        <a:ext cx="5148848" cy="783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2398B-6D93-4551-80D1-29515E385B27}">
      <dsp:nvSpPr>
        <dsp:cNvPr id="0" name=""/>
        <dsp:cNvSpPr/>
      </dsp:nvSpPr>
      <dsp:spPr>
        <a:xfrm>
          <a:off x="212335" y="469890"/>
          <a:ext cx="1335915" cy="13359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96336-87EF-4C08-94F9-85AC20D528F1}">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E224EF-9032-48F1-BBF1-DDE8B1BCAE6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Security Testing</a:t>
          </a:r>
        </a:p>
      </dsp:txBody>
      <dsp:txXfrm>
        <a:off x="1834517" y="469890"/>
        <a:ext cx="3148942" cy="1335915"/>
      </dsp:txXfrm>
    </dsp:sp>
    <dsp:sp modelId="{1B955016-ACD4-46C5-899B-16C7B8A511AD}">
      <dsp:nvSpPr>
        <dsp:cNvPr id="0" name=""/>
        <dsp:cNvSpPr/>
      </dsp:nvSpPr>
      <dsp:spPr>
        <a:xfrm>
          <a:off x="5532139" y="469890"/>
          <a:ext cx="1335915" cy="13359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1CFA2-E9FC-442A-BDB5-66BAA1C5F29B}">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FF8129-7B9C-42AA-B25B-4E89AA20CF4E}">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Performance Testing</a:t>
          </a:r>
        </a:p>
      </dsp:txBody>
      <dsp:txXfrm>
        <a:off x="7154322" y="469890"/>
        <a:ext cx="3148942" cy="1335915"/>
      </dsp:txXfrm>
    </dsp:sp>
    <dsp:sp modelId="{A059A81D-4C23-46C3-A731-D12A515C4378}">
      <dsp:nvSpPr>
        <dsp:cNvPr id="0" name=""/>
        <dsp:cNvSpPr/>
      </dsp:nvSpPr>
      <dsp:spPr>
        <a:xfrm>
          <a:off x="212335" y="2545532"/>
          <a:ext cx="1335915" cy="13359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1378F-6241-4D50-9BBA-A8E28F147C1F}">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1A6B86-030A-40A4-9FFF-9346E165CE06}">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Usability Testing</a:t>
          </a:r>
        </a:p>
      </dsp:txBody>
      <dsp:txXfrm>
        <a:off x="1834517" y="2545532"/>
        <a:ext cx="3148942" cy="1335915"/>
      </dsp:txXfrm>
    </dsp:sp>
    <dsp:sp modelId="{AA1B4A28-BADE-4197-9A20-68D9A58B014C}">
      <dsp:nvSpPr>
        <dsp:cNvPr id="0" name=""/>
        <dsp:cNvSpPr/>
      </dsp:nvSpPr>
      <dsp:spPr>
        <a:xfrm>
          <a:off x="5532139" y="2545532"/>
          <a:ext cx="1335915" cy="13359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9A5FD-625E-43AF-9CAB-544FCEAF4754}">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FF4231-382C-4AD0-A8D7-9DCA793A79E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Compatibility Testing</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295E36-DB29-8740-98B8-6FA3981DE45C}" type="datetimeFigureOut">
              <a:rPr lang="en-US" smtClean="0"/>
              <a:t>7/22/24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EFF2C-C64C-B14B-BA1D-08ED06269D01}" type="slidenum">
              <a:rPr lang="en-US" smtClean="0"/>
              <a:t>‹#›</a:t>
            </a:fld>
            <a:endParaRPr lang="en-US"/>
          </a:p>
        </p:txBody>
      </p:sp>
    </p:spTree>
    <p:extLst>
      <p:ext uri="{BB962C8B-B14F-4D97-AF65-F5344CB8AC3E}">
        <p14:creationId xmlns:p14="http://schemas.microsoft.com/office/powerpoint/2010/main" val="3434632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browserstack.com/guide/software-testing-strategies-and-approach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browserstack.com/guide/software-testing-strategies-and-approach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Shubham Mishra, and I am here today to talk about why Mynaric should hire me as a test engineer.</a:t>
            </a:r>
          </a:p>
        </p:txBody>
      </p:sp>
      <p:sp>
        <p:nvSpPr>
          <p:cNvPr id="4" name="Slide Number Placeholder 3"/>
          <p:cNvSpPr>
            <a:spLocks noGrp="1"/>
          </p:cNvSpPr>
          <p:nvPr>
            <p:ph type="sldNum" sz="quarter" idx="5"/>
          </p:nvPr>
        </p:nvSpPr>
        <p:spPr/>
        <p:txBody>
          <a:bodyPr/>
          <a:lstStyle/>
          <a:p>
            <a:fld id="{331EFF2C-C64C-B14B-BA1D-08ED06269D01}" type="slidenum">
              <a:rPr lang="en-US" smtClean="0"/>
              <a:t>1</a:t>
            </a:fld>
            <a:endParaRPr lang="en-US"/>
          </a:p>
        </p:txBody>
      </p:sp>
    </p:spTree>
    <p:extLst>
      <p:ext uri="{BB962C8B-B14F-4D97-AF65-F5344CB8AC3E}">
        <p14:creationId xmlns:p14="http://schemas.microsoft.com/office/powerpoint/2010/main" val="2748098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instead of checking the functionality, you see if the implemented logic is correct or not and similarly apply edge cases to test each variable or function in the code.</a:t>
            </a:r>
            <a:br>
              <a:rPr lang="en-US" dirty="0"/>
            </a:br>
            <a:r>
              <a:rPr lang="en-US" dirty="0"/>
              <a:t>Useful to get code coverage and understand why something fails. </a:t>
            </a:r>
          </a:p>
        </p:txBody>
      </p:sp>
      <p:sp>
        <p:nvSpPr>
          <p:cNvPr id="4" name="Slide Number Placeholder 3"/>
          <p:cNvSpPr>
            <a:spLocks noGrp="1"/>
          </p:cNvSpPr>
          <p:nvPr>
            <p:ph type="sldNum" sz="quarter" idx="5"/>
          </p:nvPr>
        </p:nvSpPr>
        <p:spPr/>
        <p:txBody>
          <a:bodyPr/>
          <a:lstStyle/>
          <a:p>
            <a:fld id="{331EFF2C-C64C-B14B-BA1D-08ED06269D01}" type="slidenum">
              <a:rPr lang="en-US" smtClean="0"/>
              <a:t>12</a:t>
            </a:fld>
            <a:endParaRPr lang="en-US"/>
          </a:p>
        </p:txBody>
      </p:sp>
    </p:spTree>
    <p:extLst>
      <p:ext uri="{BB962C8B-B14F-4D97-AF65-F5344CB8AC3E}">
        <p14:creationId xmlns:p14="http://schemas.microsoft.com/office/powerpoint/2010/main" val="1804285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part of this presentation is to understand why a developer is not a test engineer. And why test engineering is not an overhead but an advantage to the </a:t>
            </a:r>
            <a:r>
              <a:rPr lang="en-US" dirty="0" err="1"/>
              <a:t>organisation</a:t>
            </a:r>
            <a:r>
              <a:rPr lang="en-US" dirty="0"/>
              <a:t>.</a:t>
            </a:r>
            <a:br>
              <a:rPr lang="en-US" dirty="0"/>
            </a:br>
            <a:r>
              <a:rPr lang="en-US" dirty="0"/>
              <a:t>In order to understand this in detail lets look at the different testing levels and who is responsible for which level.</a:t>
            </a:r>
            <a:br>
              <a:rPr lang="en-US" dirty="0"/>
            </a:br>
            <a:br>
              <a:rPr lang="en-US" dirty="0"/>
            </a:br>
            <a:r>
              <a:rPr lang="en-US" dirty="0"/>
              <a:t>There are two types, functional and non-functional.</a:t>
            </a:r>
          </a:p>
        </p:txBody>
      </p:sp>
      <p:sp>
        <p:nvSpPr>
          <p:cNvPr id="4" name="Slide Number Placeholder 3"/>
          <p:cNvSpPr>
            <a:spLocks noGrp="1"/>
          </p:cNvSpPr>
          <p:nvPr>
            <p:ph type="sldNum" sz="quarter" idx="5"/>
          </p:nvPr>
        </p:nvSpPr>
        <p:spPr/>
        <p:txBody>
          <a:bodyPr/>
          <a:lstStyle/>
          <a:p>
            <a:fld id="{331EFF2C-C64C-B14B-BA1D-08ED06269D01}" type="slidenum">
              <a:rPr lang="en-US" smtClean="0"/>
              <a:t>13</a:t>
            </a:fld>
            <a:endParaRPr lang="en-US"/>
          </a:p>
        </p:txBody>
      </p:sp>
    </p:spTree>
    <p:extLst>
      <p:ext uri="{BB962C8B-B14F-4D97-AF65-F5344CB8AC3E}">
        <p14:creationId xmlns:p14="http://schemas.microsoft.com/office/powerpoint/2010/main" val="351921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14</a:t>
            </a:fld>
            <a:endParaRPr lang="en-US"/>
          </a:p>
        </p:txBody>
      </p:sp>
    </p:spTree>
    <p:extLst>
      <p:ext uri="{BB962C8B-B14F-4D97-AF65-F5344CB8AC3E}">
        <p14:creationId xmlns:p14="http://schemas.microsoft.com/office/powerpoint/2010/main" val="1024052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Unit testing for embedded software involves verifying the smallest units of code, typically functions or methods, in isolation from the rest of the system. </a:t>
            </a:r>
          </a:p>
          <a:p>
            <a:endParaRPr lang="en-US" dirty="0">
              <a:solidFill>
                <a:srgbClr val="0E0E0E"/>
              </a:solidFill>
              <a:effectLst/>
              <a:latin typeface=".SF NS"/>
            </a:endParaRPr>
          </a:p>
          <a:p>
            <a:r>
              <a:rPr lang="en-US" dirty="0">
                <a:solidFill>
                  <a:srgbClr val="0E0E0E"/>
                </a:solidFill>
                <a:effectLst/>
                <a:latin typeface=".SF NS"/>
              </a:rPr>
              <a:t>These tests are performed by the developers before releasing a baseline code. </a:t>
            </a:r>
          </a:p>
          <a:p>
            <a:endParaRPr lang="en-US" dirty="0">
              <a:solidFill>
                <a:srgbClr val="0E0E0E"/>
              </a:solidFill>
              <a:effectLst/>
              <a:latin typeface=".SF NS"/>
            </a:endParaRPr>
          </a:p>
          <a:p>
            <a:r>
              <a:rPr lang="en-US" dirty="0">
                <a:solidFill>
                  <a:srgbClr val="0E0E0E"/>
                </a:solidFill>
                <a:effectLst/>
                <a:latin typeface=".SF NS"/>
              </a:rPr>
              <a:t>The best practices are: </a:t>
            </a:r>
          </a:p>
          <a:p>
            <a:pPr marL="228600" indent="-228600">
              <a:buAutoNum type="arabicPeriod"/>
            </a:pPr>
            <a:r>
              <a:rPr lang="en-US" dirty="0">
                <a:solidFill>
                  <a:srgbClr val="0E0E0E"/>
                </a:solidFill>
                <a:effectLst/>
                <a:latin typeface=".SF NS"/>
              </a:rPr>
              <a:t>Write along with the functions.</a:t>
            </a:r>
          </a:p>
          <a:p>
            <a:pPr marL="228600" indent="-228600">
              <a:buAutoNum type="arabicPeriod"/>
            </a:pPr>
            <a:r>
              <a:rPr lang="en-US" dirty="0">
                <a:solidFill>
                  <a:srgbClr val="0E0E0E"/>
                </a:solidFill>
                <a:effectLst/>
                <a:latin typeface=".SF NS"/>
              </a:rPr>
              <a:t>Keep it simple and easy to understand</a:t>
            </a:r>
          </a:p>
          <a:p>
            <a:pPr marL="228600" indent="-228600">
              <a:buAutoNum type="arabicPeriod"/>
            </a:pPr>
            <a:r>
              <a:rPr lang="en-US" dirty="0">
                <a:solidFill>
                  <a:srgbClr val="0E0E0E"/>
                </a:solidFill>
                <a:effectLst/>
                <a:latin typeface=".SF NS"/>
              </a:rPr>
              <a:t>Avoid reading files, inputs from other functions, instead use stubs or dummy values to get going.</a:t>
            </a:r>
          </a:p>
        </p:txBody>
      </p:sp>
      <p:sp>
        <p:nvSpPr>
          <p:cNvPr id="4" name="Slide Number Placeholder 3"/>
          <p:cNvSpPr>
            <a:spLocks noGrp="1"/>
          </p:cNvSpPr>
          <p:nvPr>
            <p:ph type="sldNum" sz="quarter" idx="5"/>
          </p:nvPr>
        </p:nvSpPr>
        <p:spPr/>
        <p:txBody>
          <a:bodyPr/>
          <a:lstStyle/>
          <a:p>
            <a:fld id="{331EFF2C-C64C-B14B-BA1D-08ED06269D01}" type="slidenum">
              <a:rPr lang="en-US" smtClean="0"/>
              <a:t>15</a:t>
            </a:fld>
            <a:endParaRPr lang="en-US"/>
          </a:p>
        </p:txBody>
      </p:sp>
    </p:spTree>
    <p:extLst>
      <p:ext uri="{BB962C8B-B14F-4D97-AF65-F5344CB8AC3E}">
        <p14:creationId xmlns:p14="http://schemas.microsoft.com/office/powerpoint/2010/main" val="1393744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Unit testing for embedded software involves verifying the smallest units of code, typically functions or methods, in isolation from the rest of the system. This type of testing ensures that each individual part of the software operates correctly. </a:t>
            </a:r>
          </a:p>
          <a:p>
            <a:r>
              <a:rPr lang="en-US" b="1" dirty="0">
                <a:solidFill>
                  <a:srgbClr val="0E0E0E"/>
                </a:solidFill>
                <a:effectLst/>
                <a:latin typeface=".SF NS"/>
              </a:rPr>
              <a:t>Key Aspects of Unit Testing for Embedded Software</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a:t>
            </a:r>
            <a:r>
              <a:rPr lang="en-US" b="1" dirty="0">
                <a:solidFill>
                  <a:srgbClr val="0E0E0E"/>
                </a:solidFill>
                <a:effectLst/>
                <a:latin typeface=".SF NS"/>
              </a:rPr>
              <a:t>Isolation</a:t>
            </a:r>
            <a:r>
              <a:rPr lang="en-US" dirty="0">
                <a:solidFill>
                  <a:srgbClr val="0E0E0E"/>
                </a:solidFill>
                <a:effectLst/>
                <a:latin typeface=".SF NS"/>
              </a:rPr>
              <a:t>:</a:t>
            </a:r>
          </a:p>
          <a:p>
            <a:r>
              <a:rPr lang="en-US" dirty="0">
                <a:solidFill>
                  <a:srgbClr val="0E0E0E"/>
                </a:solidFill>
                <a:effectLst/>
                <a:latin typeface=".SF NS"/>
              </a:rPr>
              <a:t>• Each unit test targets a single function or method, isolating it from other parts of the system.</a:t>
            </a:r>
          </a:p>
          <a:p>
            <a:r>
              <a:rPr lang="en-US" dirty="0">
                <a:solidFill>
                  <a:srgbClr val="0E0E0E"/>
                </a:solidFill>
                <a:effectLst/>
                <a:latin typeface=".SF NS"/>
              </a:rPr>
              <a:t>• Dependencies such as hardware interfaces or other software components are typically mocked or stubbed.</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2. </a:t>
            </a:r>
            <a:r>
              <a:rPr lang="en-US" b="1" dirty="0">
                <a:solidFill>
                  <a:srgbClr val="0E0E0E"/>
                </a:solidFill>
                <a:effectLst/>
                <a:latin typeface=".SF NS"/>
              </a:rPr>
              <a:t>Automated Tests</a:t>
            </a:r>
            <a:r>
              <a:rPr lang="en-US" dirty="0">
                <a:solidFill>
                  <a:srgbClr val="0E0E0E"/>
                </a:solidFill>
                <a:effectLst/>
                <a:latin typeface=".SF NS"/>
              </a:rPr>
              <a:t>:</a:t>
            </a:r>
          </a:p>
          <a:p>
            <a:r>
              <a:rPr lang="en-US" dirty="0">
                <a:solidFill>
                  <a:srgbClr val="0E0E0E"/>
                </a:solidFill>
                <a:effectLst/>
                <a:latin typeface=".SF NS"/>
              </a:rPr>
              <a:t>• Unit tests are automated to allow frequent and repeatable testing.</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3. </a:t>
            </a:r>
            <a:r>
              <a:rPr lang="en-US" b="1" dirty="0">
                <a:solidFill>
                  <a:srgbClr val="0E0E0E"/>
                </a:solidFill>
                <a:effectLst/>
                <a:latin typeface=".SF NS"/>
              </a:rPr>
              <a:t>Test Coverage</a:t>
            </a:r>
            <a:r>
              <a:rPr lang="en-US" dirty="0">
                <a:solidFill>
                  <a:srgbClr val="0E0E0E"/>
                </a:solidFill>
                <a:effectLst/>
                <a:latin typeface=".SF NS"/>
              </a:rPr>
              <a:t>:</a:t>
            </a:r>
          </a:p>
          <a:p>
            <a:r>
              <a:rPr lang="en-US" dirty="0">
                <a:solidFill>
                  <a:srgbClr val="0E0E0E"/>
                </a:solidFill>
                <a:effectLst/>
                <a:latin typeface=".SF NS"/>
              </a:rPr>
              <a:t>• Aim to cover as many code paths as possible, including edge cases and error conditions.</a:t>
            </a:r>
          </a:p>
          <a:p>
            <a:r>
              <a:rPr lang="en-US" dirty="0">
                <a:solidFill>
                  <a:srgbClr val="0E0E0E"/>
                </a:solidFill>
                <a:effectLst/>
                <a:latin typeface=".SF NS"/>
              </a:rPr>
              <a:t>• Code coverage tools can help measure the extent to which the code is tested.</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4. </a:t>
            </a:r>
            <a:r>
              <a:rPr lang="en-US" b="1" dirty="0">
                <a:solidFill>
                  <a:srgbClr val="0E0E0E"/>
                </a:solidFill>
                <a:effectLst/>
                <a:latin typeface=".SF NS"/>
              </a:rPr>
              <a:t>Mocking and Stubbing</a:t>
            </a:r>
            <a:r>
              <a:rPr lang="en-US" dirty="0">
                <a:solidFill>
                  <a:srgbClr val="0E0E0E"/>
                </a:solidFill>
                <a:effectLst/>
                <a:latin typeface=".SF NS"/>
              </a:rPr>
              <a:t>:</a:t>
            </a:r>
          </a:p>
          <a:p>
            <a:r>
              <a:rPr lang="en-US" dirty="0">
                <a:solidFill>
                  <a:srgbClr val="0E0E0E"/>
                </a:solidFill>
                <a:effectLst/>
                <a:latin typeface=".SF NS"/>
              </a:rPr>
              <a:t>• Use mock objects to simulate the behavior of complex, real objects that are not practical to include in the unit tests.</a:t>
            </a:r>
          </a:p>
          <a:p>
            <a:r>
              <a:rPr lang="en-US" dirty="0">
                <a:solidFill>
                  <a:srgbClr val="0E0E0E"/>
                </a:solidFill>
                <a:effectLst/>
                <a:latin typeface=".SF NS"/>
              </a:rPr>
              <a:t>• Stubs are used to provide predefined responses to function calls made during the tests.</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6. </a:t>
            </a:r>
            <a:r>
              <a:rPr lang="en-US" b="1" dirty="0">
                <a:solidFill>
                  <a:srgbClr val="0E0E0E"/>
                </a:solidFill>
                <a:effectLst/>
                <a:latin typeface=".SF NS"/>
              </a:rPr>
              <a:t>Test-Driven Development (TDD)</a:t>
            </a:r>
            <a:r>
              <a:rPr lang="en-US" dirty="0">
                <a:solidFill>
                  <a:srgbClr val="0E0E0E"/>
                </a:solidFill>
                <a:effectLst/>
                <a:latin typeface=".SF NS"/>
              </a:rPr>
              <a:t>:</a:t>
            </a:r>
          </a:p>
          <a:p>
            <a:r>
              <a:rPr lang="en-US" dirty="0">
                <a:solidFill>
                  <a:srgbClr val="0E0E0E"/>
                </a:solidFill>
                <a:effectLst/>
                <a:latin typeface=".SF NS"/>
              </a:rPr>
              <a:t>• TDD is a development approach where tests are written before the code. This ensures that the code is written to pass the tests from the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TDD can lead to better-designed, more maintainable code.</a:t>
            </a:r>
            <a:br>
              <a:rPr lang="en-US" dirty="0">
                <a:solidFill>
                  <a:srgbClr val="0E0E0E"/>
                </a:solidFill>
                <a:effectLst/>
                <a:latin typeface=".SF NS"/>
              </a:rPr>
            </a:br>
            <a:endParaRPr lang="en-US" dirty="0">
              <a:solidFill>
                <a:srgbClr val="0E0E0E"/>
              </a:solidFill>
              <a:effectLst/>
              <a:latin typeface=".SF NS"/>
            </a:endParaRPr>
          </a:p>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16</a:t>
            </a:fld>
            <a:endParaRPr lang="en-US"/>
          </a:p>
        </p:txBody>
      </p:sp>
    </p:spTree>
    <p:extLst>
      <p:ext uri="{BB962C8B-B14F-4D97-AF65-F5344CB8AC3E}">
        <p14:creationId xmlns:p14="http://schemas.microsoft.com/office/powerpoint/2010/main" val="3217389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pen and its cap must fit together to have the complete product.</a:t>
            </a:r>
          </a:p>
        </p:txBody>
      </p:sp>
      <p:sp>
        <p:nvSpPr>
          <p:cNvPr id="4" name="Slide Number Placeholder 3"/>
          <p:cNvSpPr>
            <a:spLocks noGrp="1"/>
          </p:cNvSpPr>
          <p:nvPr>
            <p:ph type="sldNum" sz="quarter" idx="5"/>
          </p:nvPr>
        </p:nvSpPr>
        <p:spPr/>
        <p:txBody>
          <a:bodyPr/>
          <a:lstStyle/>
          <a:p>
            <a:fld id="{331EFF2C-C64C-B14B-BA1D-08ED06269D01}" type="slidenum">
              <a:rPr lang="en-US" smtClean="0"/>
              <a:t>17</a:t>
            </a:fld>
            <a:endParaRPr lang="en-US"/>
          </a:p>
        </p:txBody>
      </p:sp>
    </p:spTree>
    <p:extLst>
      <p:ext uri="{BB962C8B-B14F-4D97-AF65-F5344CB8AC3E}">
        <p14:creationId xmlns:p14="http://schemas.microsoft.com/office/powerpoint/2010/main" val="379473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1" dirty="0">
                <a:effectLst/>
              </a:rPr>
            </a:br>
            <a:r>
              <a:rPr lang="en-US" b="1" dirty="0">
                <a:effectLst/>
              </a:rPr>
              <a:t>Big-bang integration testing</a:t>
            </a:r>
            <a:r>
              <a:rPr lang="en-US" b="0" dirty="0">
                <a:effectLst/>
              </a:rPr>
              <a:t>: This integration testing involves integrating all the components at once and testing them as a complete system. The method is typically used when the components are relatively independent and can be tested individually.</a:t>
            </a:r>
            <a:br>
              <a:rPr lang="en-US" b="0" dirty="0">
                <a:effectLst/>
              </a:rPr>
            </a:br>
            <a:br>
              <a:rPr lang="en-US" b="0" dirty="0">
                <a:effectLst/>
              </a:rPr>
            </a:br>
            <a:r>
              <a:rPr lang="en-US" b="1" dirty="0">
                <a:effectLst/>
              </a:rPr>
              <a:t>Top-down integration testing</a:t>
            </a:r>
            <a:r>
              <a:rPr lang="en-US" b="0" dirty="0">
                <a:effectLst/>
              </a:rPr>
              <a:t>: You can use top-down integration testing when the components are integrated and tested from the highest level to the lowest level. The approach is used when the higher-level components depend on the lower-level components.</a:t>
            </a:r>
            <a:br>
              <a:rPr lang="en-US" b="0" dirty="0">
                <a:effectLst/>
              </a:rPr>
            </a:br>
            <a:br>
              <a:rPr lang="en-US" b="0" dirty="0">
                <a:effectLst/>
              </a:rPr>
            </a:br>
            <a:r>
              <a:rPr lang="en-US" b="1" dirty="0">
                <a:effectLst/>
              </a:rPr>
              <a:t>Bottom-up integration testing</a:t>
            </a:r>
            <a:r>
              <a:rPr lang="en-US" b="0" dirty="0">
                <a:effectLst/>
              </a:rPr>
              <a:t>: The integration testing type involves integrating and testing the components from the lowest level to the highest level. </a:t>
            </a:r>
            <a:br>
              <a:rPr lang="en-US" b="0" dirty="0">
                <a:effectLst/>
              </a:rPr>
            </a:br>
            <a:br>
              <a:rPr lang="en-US" b="0" dirty="0">
                <a:effectLst/>
              </a:rPr>
            </a:br>
            <a:r>
              <a:rPr lang="en-US" b="1" dirty="0">
                <a:effectLst/>
              </a:rPr>
              <a:t>Sandwich/hybrid integration testing</a:t>
            </a:r>
            <a:r>
              <a:rPr lang="en-US" b="0" dirty="0">
                <a:effectLst/>
              </a:rPr>
              <a:t>: This integration testing involves combining elements of both top-down and bottom-up integration testing. The components are tested from both the top and bottom levels, with stubs and drivers used to simulate the missing components.</a:t>
            </a:r>
            <a:br>
              <a:rPr lang="en-US" b="0" dirty="0">
                <a:effectLst/>
              </a:rPr>
            </a:br>
            <a:br>
              <a:rPr lang="en-US" b="0" dirty="0">
                <a:effectLst/>
              </a:rPr>
            </a:br>
            <a:r>
              <a:rPr lang="en-US" b="1" dirty="0">
                <a:effectLst/>
              </a:rPr>
              <a:t>Continuous integration testing</a:t>
            </a:r>
            <a:r>
              <a:rPr lang="en-US" b="0" dirty="0">
                <a:effectLst/>
              </a:rPr>
              <a:t>: It involves continuously integrating and testing the components as they are developed. The method helps to catch and resolve problems early in the development process, improving the overall quality of the system.</a:t>
            </a:r>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18</a:t>
            </a:fld>
            <a:endParaRPr lang="en-US"/>
          </a:p>
        </p:txBody>
      </p:sp>
    </p:spTree>
    <p:extLst>
      <p:ext uri="{BB962C8B-B14F-4D97-AF65-F5344CB8AC3E}">
        <p14:creationId xmlns:p14="http://schemas.microsoft.com/office/powerpoint/2010/main" val="3993346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19</a:t>
            </a:fld>
            <a:endParaRPr lang="en-US"/>
          </a:p>
        </p:txBody>
      </p:sp>
    </p:spTree>
    <p:extLst>
      <p:ext uri="{BB962C8B-B14F-4D97-AF65-F5344CB8AC3E}">
        <p14:creationId xmlns:p14="http://schemas.microsoft.com/office/powerpoint/2010/main" val="1075110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20</a:t>
            </a:fld>
            <a:endParaRPr lang="en-US"/>
          </a:p>
        </p:txBody>
      </p:sp>
    </p:spTree>
    <p:extLst>
      <p:ext uri="{BB962C8B-B14F-4D97-AF65-F5344CB8AC3E}">
        <p14:creationId xmlns:p14="http://schemas.microsoft.com/office/powerpoint/2010/main" val="21034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highlight>
                  <a:srgbClr val="FFFFFF"/>
                </a:highlight>
                <a:latin typeface="source-sans-pro"/>
              </a:rPr>
              <a:t>It is a black-box testing process where the functionality is verified to ensure the software product meets the acceptance criteria. Acceptance testing is a </a:t>
            </a:r>
            <a:r>
              <a:rPr lang="en-US" b="0" i="0" u="sng" dirty="0">
                <a:solidFill>
                  <a:srgbClr val="0070F0"/>
                </a:solidFill>
                <a:effectLst/>
                <a:highlight>
                  <a:srgbClr val="FFFFFF"/>
                </a:highlight>
                <a:latin typeface="source-sans-pro"/>
                <a:hlinkClick r:id="rId3" tooltip="Software Testing Strategies and Approaches"/>
              </a:rPr>
              <a:t>software testing approach</a:t>
            </a:r>
            <a:r>
              <a:rPr lang="en-US" b="0" i="0" dirty="0">
                <a:solidFill>
                  <a:srgbClr val="333333"/>
                </a:solidFill>
                <a:effectLst/>
                <a:highlight>
                  <a:srgbClr val="FFFFFF"/>
                </a:highlight>
                <a:latin typeface="source-sans-pro"/>
              </a:rPr>
              <a:t> where the system is tested for acceptability. It’s the last phase of the software testing process, and it’s important before making the software available for actual use.</a:t>
            </a:r>
          </a:p>
          <a:p>
            <a:pPr algn="l"/>
            <a:r>
              <a:rPr lang="en-US" b="0" i="0" dirty="0">
                <a:solidFill>
                  <a:srgbClr val="333333"/>
                </a:solidFill>
                <a:effectLst/>
                <a:highlight>
                  <a:srgbClr val="FFFFFF"/>
                </a:highlight>
                <a:latin typeface="source-sans-pro"/>
              </a:rPr>
              <a:t>Once you have performed the system testing, fixed most of the bugs, and verified and closed them, it’s time for acceptance testing.</a:t>
            </a:r>
          </a:p>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21</a:t>
            </a:fld>
            <a:endParaRPr lang="en-US"/>
          </a:p>
        </p:txBody>
      </p:sp>
    </p:spTree>
    <p:extLst>
      <p:ext uri="{BB962C8B-B14F-4D97-AF65-F5344CB8AC3E}">
        <p14:creationId xmlns:p14="http://schemas.microsoft.com/office/powerpoint/2010/main" val="352830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is simple, </a:t>
            </a:r>
          </a:p>
          <a:p>
            <a:r>
              <a:rPr lang="en-US" dirty="0"/>
              <a:t>I will introduce myself in short. </a:t>
            </a:r>
            <a:br>
              <a:rPr lang="en-US" dirty="0"/>
            </a:br>
            <a:r>
              <a:rPr lang="en-US" dirty="0"/>
              <a:t>Then we will have a look at a small Introduction on the topic as to why do test engineers matter.</a:t>
            </a:r>
          </a:p>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2</a:t>
            </a:fld>
            <a:endParaRPr lang="en-US"/>
          </a:p>
        </p:txBody>
      </p:sp>
    </p:spTree>
    <p:extLst>
      <p:ext uri="{BB962C8B-B14F-4D97-AF65-F5344CB8AC3E}">
        <p14:creationId xmlns:p14="http://schemas.microsoft.com/office/powerpoint/2010/main" val="1368831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highlight>
                  <a:srgbClr val="FFFFFF"/>
                </a:highlight>
                <a:latin typeface="source-sans-pro"/>
              </a:rPr>
              <a:t>It is a black-box testing process where the functionality is verified to ensure the software product meets the acceptance criteria. Acceptance testing is a </a:t>
            </a:r>
            <a:r>
              <a:rPr lang="en-US" b="0" i="0" u="sng" dirty="0">
                <a:solidFill>
                  <a:srgbClr val="0070F0"/>
                </a:solidFill>
                <a:effectLst/>
                <a:highlight>
                  <a:srgbClr val="FFFFFF"/>
                </a:highlight>
                <a:latin typeface="source-sans-pro"/>
                <a:hlinkClick r:id="rId3" tooltip="Software Testing Strategies and Approaches"/>
              </a:rPr>
              <a:t>software testing approach</a:t>
            </a:r>
            <a:r>
              <a:rPr lang="en-US" b="0" i="0" dirty="0">
                <a:solidFill>
                  <a:srgbClr val="333333"/>
                </a:solidFill>
                <a:effectLst/>
                <a:highlight>
                  <a:srgbClr val="FFFFFF"/>
                </a:highlight>
                <a:latin typeface="source-sans-pro"/>
              </a:rPr>
              <a:t> where the system is tested for acceptability. It’s the last phase of the software testing process, and it’s important before making the software available for actual use.</a:t>
            </a:r>
          </a:p>
          <a:p>
            <a:pPr algn="l"/>
            <a:r>
              <a:rPr lang="en-US" b="0" i="0" dirty="0">
                <a:solidFill>
                  <a:srgbClr val="333333"/>
                </a:solidFill>
                <a:effectLst/>
                <a:highlight>
                  <a:srgbClr val="FFFFFF"/>
                </a:highlight>
                <a:latin typeface="source-sans-pro"/>
              </a:rPr>
              <a:t>Once you have performed the system testing, fixed most of the bugs, and verified and closed them, it’s time for acceptance testing.</a:t>
            </a:r>
          </a:p>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22</a:t>
            </a:fld>
            <a:endParaRPr lang="en-US"/>
          </a:p>
        </p:txBody>
      </p:sp>
    </p:spTree>
    <p:extLst>
      <p:ext uri="{BB962C8B-B14F-4D97-AF65-F5344CB8AC3E}">
        <p14:creationId xmlns:p14="http://schemas.microsoft.com/office/powerpoint/2010/main" val="1949179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specific functional tests for software. There are certain non-functional tests as well. These can be done on the software level as well as on the system level </a:t>
            </a:r>
            <a:br>
              <a:rPr lang="en-US" dirty="0"/>
            </a:br>
            <a:br>
              <a:rPr lang="en-US" dirty="0"/>
            </a:br>
            <a:r>
              <a:rPr lang="en-US" dirty="0"/>
              <a:t>security tests to check if the software is vulnerable or has any weaknesses to certain attacks. </a:t>
            </a:r>
            <a:br>
              <a:rPr lang="en-US" dirty="0"/>
            </a:br>
            <a:r>
              <a:rPr lang="en-US" dirty="0"/>
              <a:t>Performance test under load conditions to see the stability, scalability of the system.</a:t>
            </a:r>
          </a:p>
          <a:p>
            <a:r>
              <a:rPr lang="en-US" dirty="0"/>
              <a:t>Usability test is to ensure that on the front end part, is the user able to use the software. </a:t>
            </a:r>
          </a:p>
          <a:p>
            <a:r>
              <a:rPr lang="en-US" dirty="0"/>
              <a:t>Finally, compatibility </a:t>
            </a:r>
            <a:r>
              <a:rPr lang="en-US" dirty="0" err="1"/>
              <a:t>testsing</a:t>
            </a:r>
            <a:r>
              <a:rPr lang="en-US" dirty="0"/>
              <a:t> for various products in different environments to ensure that the quality remains uncompromised.</a:t>
            </a:r>
          </a:p>
        </p:txBody>
      </p:sp>
      <p:sp>
        <p:nvSpPr>
          <p:cNvPr id="4" name="Slide Number Placeholder 3"/>
          <p:cNvSpPr>
            <a:spLocks noGrp="1"/>
          </p:cNvSpPr>
          <p:nvPr>
            <p:ph type="sldNum" sz="quarter" idx="5"/>
          </p:nvPr>
        </p:nvSpPr>
        <p:spPr/>
        <p:txBody>
          <a:bodyPr/>
          <a:lstStyle/>
          <a:p>
            <a:fld id="{331EFF2C-C64C-B14B-BA1D-08ED06269D01}" type="slidenum">
              <a:rPr lang="en-US" smtClean="0"/>
              <a:t>23</a:t>
            </a:fld>
            <a:endParaRPr lang="en-US"/>
          </a:p>
        </p:txBody>
      </p:sp>
    </p:spTree>
    <p:extLst>
      <p:ext uri="{BB962C8B-B14F-4D97-AF65-F5344CB8AC3E}">
        <p14:creationId xmlns:p14="http://schemas.microsoft.com/office/powerpoint/2010/main" val="2230131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600"/>
              </a:spcAft>
              <a:tabLst>
                <a:tab pos="457200" algn="l"/>
              </a:tabLst>
            </a:pPr>
            <a:r>
              <a:rPr lang="en-US" sz="1600" b="1" dirty="0"/>
              <a:t>Ownership </a:t>
            </a:r>
            <a:r>
              <a:rPr lang="en-US" sz="1600" dirty="0"/>
              <a:t>of Embedded Software Test Engineering</a:t>
            </a:r>
          </a:p>
          <a:p>
            <a:pPr>
              <a:spcBef>
                <a:spcPts val="0"/>
              </a:spcBef>
              <a:spcAft>
                <a:spcPts val="600"/>
              </a:spcAft>
              <a:tabLst>
                <a:tab pos="457200" algn="l"/>
              </a:tabLst>
            </a:pPr>
            <a:r>
              <a:rPr lang="en-US" sz="1600" b="1" dirty="0"/>
              <a:t>Test Planning </a:t>
            </a:r>
            <a:r>
              <a:rPr lang="en-US" sz="1600" dirty="0"/>
              <a:t>with Requirements Engineers:</a:t>
            </a:r>
          </a:p>
          <a:p>
            <a:pPr lvl="1">
              <a:spcBef>
                <a:spcPts val="0"/>
              </a:spcBef>
              <a:spcAft>
                <a:spcPts val="600"/>
              </a:spcAft>
              <a:tabLst>
                <a:tab pos="457200" algn="l"/>
              </a:tabLst>
            </a:pPr>
            <a:r>
              <a:rPr lang="en-US" sz="1600" dirty="0"/>
              <a:t>Collaborate to understand and document testable requirements. </a:t>
            </a:r>
          </a:p>
          <a:p>
            <a:pPr>
              <a:spcBef>
                <a:spcPts val="0"/>
              </a:spcBef>
              <a:spcAft>
                <a:spcPts val="600"/>
              </a:spcAft>
              <a:tabLst>
                <a:tab pos="457200" algn="l"/>
              </a:tabLst>
            </a:pPr>
            <a:r>
              <a:rPr lang="en-US" sz="1600" b="1" dirty="0"/>
              <a:t>Test Case Creation: </a:t>
            </a:r>
          </a:p>
          <a:p>
            <a:pPr lvl="1">
              <a:spcBef>
                <a:spcPts val="0"/>
              </a:spcBef>
              <a:spcAft>
                <a:spcPts val="600"/>
              </a:spcAft>
              <a:tabLst>
                <a:tab pos="457200" algn="l"/>
              </a:tabLst>
            </a:pPr>
            <a:r>
              <a:rPr lang="en-US" sz="1600" dirty="0"/>
              <a:t>Develop detailed test cases based on requirements</a:t>
            </a:r>
          </a:p>
          <a:p>
            <a:pPr>
              <a:spcBef>
                <a:spcPts val="0"/>
              </a:spcBef>
              <a:spcAft>
                <a:spcPts val="600"/>
              </a:spcAft>
              <a:tabLst>
                <a:tab pos="457200" algn="l"/>
              </a:tabLst>
            </a:pPr>
            <a:r>
              <a:rPr lang="en-US" sz="1600" b="1" dirty="0"/>
              <a:t>Test Execution and Reporting</a:t>
            </a:r>
            <a:r>
              <a:rPr lang="en-US" sz="1600" dirty="0"/>
              <a:t>: </a:t>
            </a:r>
          </a:p>
          <a:p>
            <a:pPr lvl="1">
              <a:spcBef>
                <a:spcPts val="0"/>
              </a:spcBef>
              <a:spcAft>
                <a:spcPts val="600"/>
              </a:spcAft>
              <a:tabLst>
                <a:tab pos="457200" algn="l"/>
              </a:tabLst>
            </a:pPr>
            <a:r>
              <a:rPr lang="en-US" sz="1600" dirty="0"/>
              <a:t>Systematically execute test cases and document results</a:t>
            </a:r>
          </a:p>
          <a:p>
            <a:pPr>
              <a:spcBef>
                <a:spcPts val="0"/>
              </a:spcBef>
              <a:spcAft>
                <a:spcPts val="600"/>
              </a:spcAft>
              <a:tabLst>
                <a:tab pos="457200" algn="l"/>
              </a:tabLst>
            </a:pPr>
            <a:r>
              <a:rPr lang="en-US" sz="1600" b="1" dirty="0"/>
              <a:t>Setup of CI pipeline </a:t>
            </a:r>
            <a:r>
              <a:rPr lang="en-US" sz="1600" dirty="0"/>
              <a:t>for test automation.</a:t>
            </a:r>
          </a:p>
          <a:p>
            <a:pPr>
              <a:spcBef>
                <a:spcPts val="0"/>
              </a:spcBef>
              <a:spcAft>
                <a:spcPts val="600"/>
              </a:spcAft>
              <a:tabLst>
                <a:tab pos="457200" algn="l"/>
              </a:tabLst>
            </a:pPr>
            <a:r>
              <a:rPr lang="en-US" sz="1600" b="1" dirty="0"/>
              <a:t>Report Generation: </a:t>
            </a:r>
          </a:p>
          <a:p>
            <a:pPr lvl="1">
              <a:spcBef>
                <a:spcPts val="0"/>
              </a:spcBef>
              <a:spcAft>
                <a:spcPts val="600"/>
              </a:spcAft>
              <a:tabLst>
                <a:tab pos="457200" algn="l"/>
              </a:tabLst>
            </a:pPr>
            <a:r>
              <a:rPr lang="en-US" sz="1600" dirty="0"/>
              <a:t>Create comprehensive test reports for stakeholders</a:t>
            </a:r>
          </a:p>
          <a:p>
            <a:pPr>
              <a:spcBef>
                <a:spcPts val="0"/>
              </a:spcBef>
              <a:spcAft>
                <a:spcPts val="600"/>
              </a:spcAft>
              <a:tabLst>
                <a:tab pos="457200" algn="l"/>
              </a:tabLst>
            </a:pPr>
            <a:r>
              <a:rPr lang="en-US" sz="1600" b="1" dirty="0"/>
              <a:t>Follow best practices and build using modern tech stack</a:t>
            </a:r>
          </a:p>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24</a:t>
            </a:fld>
            <a:endParaRPr lang="en-US"/>
          </a:p>
        </p:txBody>
      </p:sp>
    </p:spTree>
    <p:extLst>
      <p:ext uri="{BB962C8B-B14F-4D97-AF65-F5344CB8AC3E}">
        <p14:creationId xmlns:p14="http://schemas.microsoft.com/office/powerpoint/2010/main" val="3732398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will be a significant part of the process. Today’s day and age needs faster output to save time and cost of resources. Hence, with various automation techniques not only for test engineer but also for developers, my aim will be to reduce test cycles and thus reduce time-to-marker. </a:t>
            </a:r>
            <a:br>
              <a:rPr lang="en-US" dirty="0"/>
            </a:br>
            <a:br>
              <a:rPr lang="en-US" dirty="0"/>
            </a:br>
            <a:r>
              <a:rPr lang="en-US" dirty="0"/>
              <a:t> test reporting and dashboard using Xray for </a:t>
            </a:r>
            <a:r>
              <a:rPr lang="en-US" dirty="0" err="1"/>
              <a:t>JIRa</a:t>
            </a:r>
            <a:r>
              <a:rPr lang="en-US" dirty="0"/>
              <a:t>.</a:t>
            </a:r>
          </a:p>
        </p:txBody>
      </p:sp>
      <p:sp>
        <p:nvSpPr>
          <p:cNvPr id="4" name="Slide Number Placeholder 3"/>
          <p:cNvSpPr>
            <a:spLocks noGrp="1"/>
          </p:cNvSpPr>
          <p:nvPr>
            <p:ph type="sldNum" sz="quarter" idx="5"/>
          </p:nvPr>
        </p:nvSpPr>
        <p:spPr/>
        <p:txBody>
          <a:bodyPr/>
          <a:lstStyle/>
          <a:p>
            <a:fld id="{331EFF2C-C64C-B14B-BA1D-08ED06269D01}" type="slidenum">
              <a:rPr lang="en-US" smtClean="0"/>
              <a:t>25</a:t>
            </a:fld>
            <a:endParaRPr lang="en-US"/>
          </a:p>
        </p:txBody>
      </p:sp>
    </p:spTree>
    <p:extLst>
      <p:ext uri="{BB962C8B-B14F-4D97-AF65-F5344CB8AC3E}">
        <p14:creationId xmlns:p14="http://schemas.microsoft.com/office/powerpoint/2010/main" val="2651992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spend last 6 months working in PTE at Infineon to develop Generative AI framework for using LLMs. </a:t>
            </a:r>
            <a:br>
              <a:rPr lang="en-US" dirty="0"/>
            </a:br>
            <a:r>
              <a:rPr lang="en-US" dirty="0"/>
              <a:t>These frameworks allow user to have maximum help from large language models in achieving </a:t>
            </a:r>
            <a:r>
              <a:rPr lang="en-US"/>
              <a:t>these results.</a:t>
            </a:r>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26</a:t>
            </a:fld>
            <a:endParaRPr lang="en-US"/>
          </a:p>
        </p:txBody>
      </p:sp>
    </p:spTree>
    <p:extLst>
      <p:ext uri="{BB962C8B-B14F-4D97-AF65-F5344CB8AC3E}">
        <p14:creationId xmlns:p14="http://schemas.microsoft.com/office/powerpoint/2010/main" val="297751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5</a:t>
            </a:fld>
            <a:endParaRPr lang="en-US"/>
          </a:p>
        </p:txBody>
      </p:sp>
    </p:spTree>
    <p:extLst>
      <p:ext uri="{BB962C8B-B14F-4D97-AF65-F5344CB8AC3E}">
        <p14:creationId xmlns:p14="http://schemas.microsoft.com/office/powerpoint/2010/main" val="3857425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6</a:t>
            </a:fld>
            <a:endParaRPr lang="en-US"/>
          </a:p>
        </p:txBody>
      </p:sp>
    </p:spTree>
    <p:extLst>
      <p:ext uri="{BB962C8B-B14F-4D97-AF65-F5344CB8AC3E}">
        <p14:creationId xmlns:p14="http://schemas.microsoft.com/office/powerpoint/2010/main" val="268683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get into more detail and see again why do you need a test engineer. </a:t>
            </a:r>
            <a:br>
              <a:rPr lang="en-US" dirty="0"/>
            </a:br>
            <a:br>
              <a:rPr lang="en-US" dirty="0"/>
            </a:br>
            <a:r>
              <a:rPr lang="en-US" sz="1200" dirty="0"/>
              <a:t>Assume $1000 redevelopment cost per fault.</a:t>
            </a:r>
          </a:p>
          <a:p>
            <a:br>
              <a:rPr lang="en-US" dirty="0"/>
            </a:br>
            <a:r>
              <a:rPr lang="en-US" dirty="0"/>
              <a:t>As you can see, the cost of fixing a fault rises significantly as we develop in software development life cycle.</a:t>
            </a:r>
            <a:br>
              <a:rPr lang="en-US" dirty="0"/>
            </a:br>
            <a:br>
              <a:rPr lang="en-US" dirty="0"/>
            </a:br>
            <a:r>
              <a:rPr lang="en-US" dirty="0"/>
              <a:t>Here, during requirements and design, any faults can take a few days to a week for fix. </a:t>
            </a:r>
            <a:br>
              <a:rPr lang="en-US" dirty="0"/>
            </a:br>
            <a:r>
              <a:rPr lang="en-US" dirty="0"/>
              <a:t>As you go ahead with developers performing unit tests, the redevelopment cost may shoot up, but still not very significantly. So even for the same amount of faults, there will be 70% more costs to fix.</a:t>
            </a:r>
            <a:br>
              <a:rPr lang="en-US" dirty="0"/>
            </a:br>
            <a:r>
              <a:rPr lang="en-US" dirty="0"/>
              <a:t>But,  after that, once the system integration starts, the costs of fault detection and redevelopment shoots up significantly. It may takes months to detect a small bug and fix it. </a:t>
            </a:r>
            <a:br>
              <a:rPr lang="en-US" dirty="0"/>
            </a:br>
            <a:r>
              <a:rPr lang="en-US" dirty="0"/>
              <a:t>And, this might cause system certifications to be on a halt. </a:t>
            </a:r>
            <a:br>
              <a:rPr lang="en-US" dirty="0"/>
            </a:br>
            <a:r>
              <a:rPr lang="en-US" dirty="0"/>
              <a:t>The worst is when there is deployment done, and a fault arises. It may not only cost significantly to fix, but the damage to companies profile and stocks might be irreversible.</a:t>
            </a:r>
            <a:br>
              <a:rPr lang="en-US" dirty="0"/>
            </a:br>
            <a:br>
              <a:rPr lang="en-US" dirty="0"/>
            </a:br>
            <a:br>
              <a:rPr lang="en-US" dirty="0"/>
            </a:br>
            <a:br>
              <a:rPr lang="en-US" dirty="0"/>
            </a:br>
            <a:r>
              <a:rPr lang="en-US" dirty="0" err="1"/>
              <a:t>ttps</a:t>
            </a:r>
            <a:r>
              <a:rPr lang="en-US" dirty="0"/>
              <a:t>://</a:t>
            </a:r>
            <a:r>
              <a:rPr lang="en-US" dirty="0" err="1"/>
              <a:t>cs.gmu.edu</a:t>
            </a:r>
            <a:r>
              <a:rPr lang="en-US" dirty="0"/>
              <a:t>/~</a:t>
            </a:r>
            <a:r>
              <a:rPr lang="en-US" dirty="0" err="1"/>
              <a:t>offutt</a:t>
            </a:r>
            <a:r>
              <a:rPr lang="en-US" dirty="0"/>
              <a:t>/</a:t>
            </a:r>
            <a:r>
              <a:rPr lang="en-US" dirty="0" err="1"/>
              <a:t>softwaretest</a:t>
            </a:r>
            <a:r>
              <a:rPr lang="en-US" dirty="0"/>
              <a:t>/</a:t>
            </a:r>
            <a:r>
              <a:rPr lang="en-US" dirty="0" err="1"/>
              <a:t>powerpoint</a:t>
            </a:r>
            <a:r>
              <a:rPr lang="en-US" dirty="0"/>
              <a:t>/</a:t>
            </a:r>
          </a:p>
        </p:txBody>
      </p:sp>
      <p:sp>
        <p:nvSpPr>
          <p:cNvPr id="4" name="Slide Number Placeholder 3"/>
          <p:cNvSpPr>
            <a:spLocks noGrp="1"/>
          </p:cNvSpPr>
          <p:nvPr>
            <p:ph type="sldNum" sz="quarter" idx="5"/>
          </p:nvPr>
        </p:nvSpPr>
        <p:spPr/>
        <p:txBody>
          <a:bodyPr/>
          <a:lstStyle/>
          <a:p>
            <a:fld id="{331EFF2C-C64C-B14B-BA1D-08ED06269D01}" type="slidenum">
              <a:rPr lang="en-US" smtClean="0"/>
              <a:t>7</a:t>
            </a:fld>
            <a:endParaRPr lang="en-US"/>
          </a:p>
        </p:txBody>
      </p:sp>
    </p:spTree>
    <p:extLst>
      <p:ext uri="{BB962C8B-B14F-4D97-AF65-F5344CB8AC3E}">
        <p14:creationId xmlns:p14="http://schemas.microsoft.com/office/powerpoint/2010/main" val="2296602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cost of fixing a fault rises significantly as we develop in software development life cycle.</a:t>
            </a:r>
            <a:br>
              <a:rPr lang="en-US" dirty="0"/>
            </a:br>
            <a:br>
              <a:rPr lang="en-US" dirty="0"/>
            </a:br>
            <a:r>
              <a:rPr lang="en-US" dirty="0">
                <a:solidFill>
                  <a:srgbClr val="0E0E0E"/>
                </a:solidFill>
                <a:effectLst/>
                <a:latin typeface=".SF NS"/>
              </a:rPr>
              <a:t>• Expertise in identifying and mitigating risks</a:t>
            </a:r>
          </a:p>
          <a:p>
            <a:r>
              <a:rPr lang="en-US" dirty="0">
                <a:solidFill>
                  <a:srgbClr val="0E0E0E"/>
                </a:solidFill>
                <a:effectLst/>
                <a:latin typeface=".SF NS"/>
              </a:rPr>
              <a:t>• Provides an independent perspective on software quality</a:t>
            </a:r>
          </a:p>
          <a:p>
            <a:r>
              <a:rPr lang="en-US" dirty="0">
                <a:solidFill>
                  <a:srgbClr val="0E0E0E"/>
                </a:solidFill>
                <a:effectLst/>
                <a:latin typeface=".SF NS"/>
              </a:rPr>
              <a:t>• Bridges the gap between development and requirements teams</a:t>
            </a:r>
          </a:p>
          <a:p>
            <a:r>
              <a:rPr lang="en-US" dirty="0">
                <a:solidFill>
                  <a:srgbClr val="0E0E0E"/>
                </a:solidFill>
                <a:effectLst/>
                <a:latin typeface=".SF NS"/>
              </a:rPr>
              <a:t>• Focuses on test planning, execution, and reporting</a:t>
            </a:r>
          </a:p>
          <a:p>
            <a:r>
              <a:rPr lang="en-US" dirty="0">
                <a:solidFill>
                  <a:srgbClr val="0E0E0E"/>
                </a:solidFill>
                <a:effectLst/>
                <a:latin typeface=".SF NS"/>
              </a:rPr>
              <a:t>• Ensures thorough coverage and systematic testing process</a:t>
            </a:r>
          </a:p>
          <a:p>
            <a:br>
              <a:rPr lang="en-US" dirty="0"/>
            </a:br>
            <a:br>
              <a:rPr lang="en-US" dirty="0"/>
            </a:br>
            <a:r>
              <a:rPr lang="en-US" dirty="0" err="1"/>
              <a:t>ttps</a:t>
            </a:r>
            <a:r>
              <a:rPr lang="en-US" dirty="0"/>
              <a:t>://</a:t>
            </a:r>
            <a:r>
              <a:rPr lang="en-US" dirty="0" err="1"/>
              <a:t>cs.gmu.edu</a:t>
            </a:r>
            <a:r>
              <a:rPr lang="en-US" dirty="0"/>
              <a:t>/~</a:t>
            </a:r>
            <a:r>
              <a:rPr lang="en-US" dirty="0" err="1"/>
              <a:t>offutt</a:t>
            </a:r>
            <a:r>
              <a:rPr lang="en-US" dirty="0"/>
              <a:t>/</a:t>
            </a:r>
            <a:r>
              <a:rPr lang="en-US" dirty="0" err="1"/>
              <a:t>softwaretest</a:t>
            </a:r>
            <a:r>
              <a:rPr lang="en-US" dirty="0"/>
              <a:t>/</a:t>
            </a:r>
            <a:r>
              <a:rPr lang="en-US" dirty="0" err="1"/>
              <a:t>powerpoint</a:t>
            </a:r>
            <a:r>
              <a:rPr lang="en-US" dirty="0"/>
              <a:t>/</a:t>
            </a:r>
          </a:p>
        </p:txBody>
      </p:sp>
      <p:sp>
        <p:nvSpPr>
          <p:cNvPr id="4" name="Slide Number Placeholder 3"/>
          <p:cNvSpPr>
            <a:spLocks noGrp="1"/>
          </p:cNvSpPr>
          <p:nvPr>
            <p:ph type="sldNum" sz="quarter" idx="5"/>
          </p:nvPr>
        </p:nvSpPr>
        <p:spPr/>
        <p:txBody>
          <a:bodyPr/>
          <a:lstStyle/>
          <a:p>
            <a:fld id="{331EFF2C-C64C-B14B-BA1D-08ED06269D01}" type="slidenum">
              <a:rPr lang="en-US" smtClean="0"/>
              <a:t>8</a:t>
            </a:fld>
            <a:endParaRPr lang="en-US"/>
          </a:p>
        </p:txBody>
      </p:sp>
    </p:spTree>
    <p:extLst>
      <p:ext uri="{BB962C8B-B14F-4D97-AF65-F5344CB8AC3E}">
        <p14:creationId xmlns:p14="http://schemas.microsoft.com/office/powerpoint/2010/main" val="494802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0E0E"/>
                </a:solidFill>
                <a:effectLst/>
                <a:latin typeface=".SF NS"/>
              </a:rPr>
              <a:t>Now lets look at how a test engineer achieves the results</a:t>
            </a:r>
            <a:br>
              <a:rPr lang="en-US" b="1" dirty="0">
                <a:solidFill>
                  <a:srgbClr val="0E0E0E"/>
                </a:solidFill>
                <a:effectLst/>
                <a:latin typeface=".SF NS"/>
              </a:rPr>
            </a:br>
            <a:br>
              <a:rPr lang="en-US" b="1" dirty="0">
                <a:solidFill>
                  <a:srgbClr val="0E0E0E"/>
                </a:solidFill>
                <a:effectLst/>
                <a:latin typeface=".SF NS"/>
              </a:rPr>
            </a:br>
            <a:r>
              <a:rPr lang="en-US" b="1" dirty="0">
                <a:solidFill>
                  <a:srgbClr val="0E0E0E"/>
                </a:solidFill>
                <a:effectLst/>
                <a:latin typeface=".SF NS"/>
              </a:rPr>
              <a:t>. Requirements Analysis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Understanding Requirements</a:t>
            </a:r>
            <a:r>
              <a:rPr lang="en-US" dirty="0">
                <a:solidFill>
                  <a:srgbClr val="0E0E0E"/>
                </a:solidFill>
                <a:effectLst/>
                <a:latin typeface=".SF NS"/>
              </a:rPr>
              <a:t>: The first step is to thoroughly understand the software requirements and specifications. This involves reading documentation, discussing with stakeholders, and clarifying any ambiguities.</a:t>
            </a:r>
          </a:p>
          <a:p>
            <a:r>
              <a:rPr lang="en-US" dirty="0">
                <a:solidFill>
                  <a:srgbClr val="0E0E0E"/>
                </a:solidFill>
                <a:effectLst/>
                <a:latin typeface=".SF NS"/>
              </a:rPr>
              <a:t>• </a:t>
            </a:r>
            <a:r>
              <a:rPr lang="en-US" b="1" dirty="0">
                <a:solidFill>
                  <a:srgbClr val="0E0E0E"/>
                </a:solidFill>
                <a:effectLst/>
                <a:latin typeface=".SF NS"/>
              </a:rPr>
              <a:t>Identifying Test Requirements</a:t>
            </a:r>
            <a:r>
              <a:rPr lang="en-US" dirty="0">
                <a:solidFill>
                  <a:srgbClr val="0E0E0E"/>
                </a:solidFill>
                <a:effectLst/>
                <a:latin typeface=".SF NS"/>
              </a:rPr>
              <a:t>: Determine what needs to be tested and the scope of testing. This includes functional requirements, performance requirements, and any specific constraints related to the embedded system.</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2. Test Planning</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Creating a Test Plan</a:t>
            </a:r>
            <a:r>
              <a:rPr lang="en-US" dirty="0">
                <a:solidFill>
                  <a:srgbClr val="0E0E0E"/>
                </a:solidFill>
                <a:effectLst/>
                <a:latin typeface=".SF NS"/>
              </a:rPr>
              <a:t>: Develop a comprehensive test plan that outlines the testing strategy, objectives, resources, schedule, and scope. The test plan should detail:</a:t>
            </a:r>
          </a:p>
          <a:p>
            <a:r>
              <a:rPr lang="en-US" dirty="0">
                <a:solidFill>
                  <a:srgbClr val="0E0E0E"/>
                </a:solidFill>
                <a:effectLst/>
                <a:latin typeface=".SF NS"/>
              </a:rPr>
              <a:t>• The types of tests to be conducted (unit tests, integration tests, system tests, etc.)</a:t>
            </a:r>
          </a:p>
          <a:p>
            <a:r>
              <a:rPr lang="en-US" dirty="0">
                <a:solidFill>
                  <a:srgbClr val="0E0E0E"/>
                </a:solidFill>
                <a:effectLst/>
                <a:latin typeface=".SF NS"/>
              </a:rPr>
              <a:t>• The testing environment (hardware, software, tools)</a:t>
            </a:r>
          </a:p>
          <a:p>
            <a:r>
              <a:rPr lang="en-US" dirty="0">
                <a:solidFill>
                  <a:srgbClr val="0E0E0E"/>
                </a:solidFill>
                <a:effectLst/>
                <a:latin typeface=".SF NS"/>
              </a:rPr>
              <a:t>• Roles and responsibilities of the testing team</a:t>
            </a:r>
          </a:p>
          <a:p>
            <a:r>
              <a:rPr lang="en-US" dirty="0">
                <a:solidFill>
                  <a:srgbClr val="0E0E0E"/>
                </a:solidFill>
                <a:effectLst/>
                <a:latin typeface=".SF NS"/>
              </a:rPr>
              <a:t>• </a:t>
            </a:r>
            <a:r>
              <a:rPr lang="en-US" b="1" dirty="0">
                <a:solidFill>
                  <a:srgbClr val="0E0E0E"/>
                </a:solidFill>
                <a:effectLst/>
                <a:latin typeface=".SF NS"/>
              </a:rPr>
              <a:t>Risk Analysis</a:t>
            </a:r>
            <a:r>
              <a:rPr lang="en-US" dirty="0">
                <a:solidFill>
                  <a:srgbClr val="0E0E0E"/>
                </a:solidFill>
                <a:effectLst/>
                <a:latin typeface=".SF NS"/>
              </a:rPr>
              <a:t>: Identify potential risks and their impact on the project. Develop mitigation strategies for these risks.</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3. Test Case Creation</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Designing Test Cases</a:t>
            </a:r>
            <a:r>
              <a:rPr lang="en-US" dirty="0">
                <a:solidFill>
                  <a:srgbClr val="0E0E0E"/>
                </a:solidFill>
                <a:effectLst/>
                <a:latin typeface=".SF NS"/>
              </a:rPr>
              <a:t>: Create detailed test cases based on the requirements. Each test case should include:</a:t>
            </a:r>
          </a:p>
          <a:p>
            <a:r>
              <a:rPr lang="en-US" dirty="0">
                <a:solidFill>
                  <a:srgbClr val="0E0E0E"/>
                </a:solidFill>
                <a:effectLst/>
                <a:latin typeface=".SF NS"/>
              </a:rPr>
              <a:t>• Test ID</a:t>
            </a:r>
          </a:p>
          <a:p>
            <a:r>
              <a:rPr lang="en-US" dirty="0">
                <a:solidFill>
                  <a:srgbClr val="0E0E0E"/>
                </a:solidFill>
                <a:effectLst/>
                <a:latin typeface=".SF NS"/>
              </a:rPr>
              <a:t>• Description</a:t>
            </a:r>
          </a:p>
          <a:p>
            <a:r>
              <a:rPr lang="en-US" dirty="0">
                <a:solidFill>
                  <a:srgbClr val="0E0E0E"/>
                </a:solidFill>
                <a:effectLst/>
                <a:latin typeface=".SF NS"/>
              </a:rPr>
              <a:t>• Pre-conditions</a:t>
            </a:r>
          </a:p>
          <a:p>
            <a:r>
              <a:rPr lang="en-US" dirty="0">
                <a:solidFill>
                  <a:srgbClr val="0E0E0E"/>
                </a:solidFill>
                <a:effectLst/>
                <a:latin typeface=".SF NS"/>
              </a:rPr>
              <a:t>• Test steps</a:t>
            </a:r>
          </a:p>
          <a:p>
            <a:r>
              <a:rPr lang="en-US" dirty="0">
                <a:solidFill>
                  <a:srgbClr val="0E0E0E"/>
                </a:solidFill>
                <a:effectLst/>
                <a:latin typeface=".SF NS"/>
              </a:rPr>
              <a:t>• Expected results</a:t>
            </a:r>
          </a:p>
          <a:p>
            <a:r>
              <a:rPr lang="en-US" dirty="0">
                <a:solidFill>
                  <a:srgbClr val="0E0E0E"/>
                </a:solidFill>
                <a:effectLst/>
                <a:latin typeface=".SF NS"/>
              </a:rPr>
              <a:t>• Actual results (to be filled during execution)</a:t>
            </a:r>
          </a:p>
          <a:p>
            <a:r>
              <a:rPr lang="en-US" dirty="0">
                <a:solidFill>
                  <a:srgbClr val="0E0E0E"/>
                </a:solidFill>
                <a:effectLst/>
                <a:latin typeface=".SF NS"/>
              </a:rPr>
              <a:t>• </a:t>
            </a:r>
            <a:r>
              <a:rPr lang="en-US" b="1" dirty="0">
                <a:solidFill>
                  <a:srgbClr val="0E0E0E"/>
                </a:solidFill>
                <a:effectLst/>
                <a:latin typeface=".SF NS"/>
              </a:rPr>
              <a:t>Traceability Matrix</a:t>
            </a:r>
            <a:r>
              <a:rPr lang="en-US" dirty="0">
                <a:solidFill>
                  <a:srgbClr val="0E0E0E"/>
                </a:solidFill>
                <a:effectLst/>
                <a:latin typeface=".SF NS"/>
              </a:rPr>
              <a:t>: Develop a traceability matrix to ensure that all requirements are covered by test cases. This helps in tracking the coverage and ensuring completeness.</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4. Test Execution</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Setting Up the Test Environment</a:t>
            </a:r>
            <a:r>
              <a:rPr lang="en-US" dirty="0">
                <a:solidFill>
                  <a:srgbClr val="0E0E0E"/>
                </a:solidFill>
                <a:effectLst/>
                <a:latin typeface=".SF NS"/>
              </a:rPr>
              <a:t>: Prepare the hardware and software environment for testing. This may involve setting up development boards, simulators, or any other necessary tools.</a:t>
            </a:r>
          </a:p>
          <a:p>
            <a:r>
              <a:rPr lang="en-US" dirty="0">
                <a:solidFill>
                  <a:srgbClr val="0E0E0E"/>
                </a:solidFill>
                <a:effectLst/>
                <a:latin typeface=".SF NS"/>
              </a:rPr>
              <a:t>• </a:t>
            </a:r>
            <a:r>
              <a:rPr lang="en-US" b="1" dirty="0">
                <a:solidFill>
                  <a:srgbClr val="0E0E0E"/>
                </a:solidFill>
                <a:effectLst/>
                <a:latin typeface=".SF NS"/>
              </a:rPr>
              <a:t>Running Test Cases</a:t>
            </a:r>
            <a:r>
              <a:rPr lang="en-US" dirty="0">
                <a:solidFill>
                  <a:srgbClr val="0E0E0E"/>
                </a:solidFill>
                <a:effectLst/>
                <a:latin typeface=".SF NS"/>
              </a:rPr>
              <a:t>: Execute the test cases according to the test plan. This includes:</a:t>
            </a:r>
          </a:p>
          <a:p>
            <a:r>
              <a:rPr lang="en-US" dirty="0">
                <a:solidFill>
                  <a:srgbClr val="0E0E0E"/>
                </a:solidFill>
                <a:effectLst/>
                <a:latin typeface=".SF NS"/>
              </a:rPr>
              <a:t>• Manual Testing: For tests that cannot be automated or require human observation.</a:t>
            </a:r>
          </a:p>
          <a:p>
            <a:r>
              <a:rPr lang="en-US" dirty="0">
                <a:solidFill>
                  <a:srgbClr val="0E0E0E"/>
                </a:solidFill>
                <a:effectLst/>
                <a:latin typeface=".SF NS"/>
              </a:rPr>
              <a:t>• Automated Testing: Using scripts and tools to automate repetitive test cases.</a:t>
            </a:r>
          </a:p>
          <a:p>
            <a:r>
              <a:rPr lang="en-US" dirty="0">
                <a:solidFill>
                  <a:srgbClr val="0E0E0E"/>
                </a:solidFill>
                <a:effectLst/>
                <a:latin typeface=".SF NS"/>
              </a:rPr>
              <a:t>• </a:t>
            </a:r>
            <a:r>
              <a:rPr lang="en-US" b="1" dirty="0">
                <a:solidFill>
                  <a:srgbClr val="0E0E0E"/>
                </a:solidFill>
                <a:effectLst/>
                <a:latin typeface=".SF NS"/>
              </a:rPr>
              <a:t>Logging Defects</a:t>
            </a:r>
            <a:r>
              <a:rPr lang="en-US" dirty="0">
                <a:solidFill>
                  <a:srgbClr val="0E0E0E"/>
                </a:solidFill>
                <a:effectLst/>
                <a:latin typeface=".SF NS"/>
              </a:rPr>
              <a:t>: Record any defects or issues found during testing. This includes detailed steps to reproduce, screenshots, logs, and any other relevant information.</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5. Test Reporting</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Creating Test Reports</a:t>
            </a:r>
            <a:r>
              <a:rPr lang="en-US" dirty="0">
                <a:solidFill>
                  <a:srgbClr val="0E0E0E"/>
                </a:solidFill>
                <a:effectLst/>
                <a:latin typeface=".SF NS"/>
              </a:rPr>
              <a:t>: Compile the results of the test execution into a report. The test report should include:</a:t>
            </a:r>
          </a:p>
          <a:p>
            <a:r>
              <a:rPr lang="en-US" dirty="0">
                <a:solidFill>
                  <a:srgbClr val="0E0E0E"/>
                </a:solidFill>
                <a:effectLst/>
                <a:latin typeface=".SF NS"/>
              </a:rPr>
              <a:t>• Summary of testing activities</a:t>
            </a:r>
          </a:p>
          <a:p>
            <a:r>
              <a:rPr lang="en-US" dirty="0">
                <a:solidFill>
                  <a:srgbClr val="0E0E0E"/>
                </a:solidFill>
                <a:effectLst/>
                <a:latin typeface=".SF NS"/>
              </a:rPr>
              <a:t>• List of executed test cases and their results</a:t>
            </a:r>
          </a:p>
          <a:p>
            <a:r>
              <a:rPr lang="en-US" dirty="0">
                <a:solidFill>
                  <a:srgbClr val="0E0E0E"/>
                </a:solidFill>
                <a:effectLst/>
                <a:latin typeface=".SF NS"/>
              </a:rPr>
              <a:t>• Defects found, their severity, and current status</a:t>
            </a:r>
          </a:p>
          <a:p>
            <a:r>
              <a:rPr lang="en-US" dirty="0">
                <a:solidFill>
                  <a:srgbClr val="0E0E0E"/>
                </a:solidFill>
                <a:effectLst/>
                <a:latin typeface=".SF NS"/>
              </a:rPr>
              <a:t>• </a:t>
            </a:r>
            <a:r>
              <a:rPr lang="en-US" b="1" dirty="0">
                <a:solidFill>
                  <a:srgbClr val="0E0E0E"/>
                </a:solidFill>
                <a:effectLst/>
                <a:latin typeface=".SF NS"/>
              </a:rPr>
              <a:t>Metrics and Analysis</a:t>
            </a:r>
            <a:r>
              <a:rPr lang="en-US" dirty="0">
                <a:solidFill>
                  <a:srgbClr val="0E0E0E"/>
                </a:solidFill>
                <a:effectLst/>
                <a:latin typeface=".SF NS"/>
              </a:rPr>
              <a:t>: Analyze the test metrics to evaluate the quality of the software. This includes defect density, test coverage, pass/fail rates, etc.</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6. Sign-off</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Review and Approval</a:t>
            </a:r>
            <a:r>
              <a:rPr lang="en-US" dirty="0">
                <a:solidFill>
                  <a:srgbClr val="0E0E0E"/>
                </a:solidFill>
                <a:effectLst/>
                <a:latin typeface=".SF NS"/>
              </a:rPr>
              <a:t>: Present the test report to stakeholders for review. This includes project managers, developers, and other relevant team members.</a:t>
            </a:r>
          </a:p>
          <a:p>
            <a:r>
              <a:rPr lang="en-US" dirty="0">
                <a:solidFill>
                  <a:srgbClr val="0E0E0E"/>
                </a:solidFill>
                <a:effectLst/>
                <a:latin typeface=".SF NS"/>
              </a:rPr>
              <a:t>• </a:t>
            </a:r>
            <a:r>
              <a:rPr lang="en-US" b="1" dirty="0">
                <a:solidFill>
                  <a:srgbClr val="0E0E0E"/>
                </a:solidFill>
                <a:effectLst/>
                <a:latin typeface=".SF NS"/>
              </a:rPr>
              <a:t>Final Verification</a:t>
            </a:r>
            <a:r>
              <a:rPr lang="en-US" dirty="0">
                <a:solidFill>
                  <a:srgbClr val="0E0E0E"/>
                </a:solidFill>
                <a:effectLst/>
                <a:latin typeface=".SF NS"/>
              </a:rPr>
              <a:t>: Ensure that all critical defects are resolved and re-tested. Verify that the software meets the acceptance criteria.</a:t>
            </a:r>
          </a:p>
          <a:p>
            <a:r>
              <a:rPr lang="en-US" dirty="0">
                <a:solidFill>
                  <a:srgbClr val="0E0E0E"/>
                </a:solidFill>
                <a:effectLst/>
                <a:latin typeface=".SF NS"/>
              </a:rPr>
              <a:t>• </a:t>
            </a:r>
            <a:r>
              <a:rPr lang="en-US" b="1" dirty="0">
                <a:solidFill>
                  <a:srgbClr val="0E0E0E"/>
                </a:solidFill>
                <a:effectLst/>
                <a:latin typeface=".SF NS"/>
              </a:rPr>
              <a:t>Formal Sign-off</a:t>
            </a:r>
            <a:r>
              <a:rPr lang="en-US" dirty="0">
                <a:solidFill>
                  <a:srgbClr val="0E0E0E"/>
                </a:solidFill>
                <a:effectLst/>
                <a:latin typeface=".SF NS"/>
              </a:rPr>
              <a:t>: Obtain formal sign-off from stakeholders, indicating that the software has been tested to their satisfaction and is ready for release.</a:t>
            </a:r>
          </a:p>
          <a:p>
            <a:endParaRPr lang="en-US" dirty="0"/>
          </a:p>
        </p:txBody>
      </p:sp>
      <p:sp>
        <p:nvSpPr>
          <p:cNvPr id="4" name="Slide Number Placeholder 3"/>
          <p:cNvSpPr>
            <a:spLocks noGrp="1"/>
          </p:cNvSpPr>
          <p:nvPr>
            <p:ph type="sldNum" sz="quarter" idx="5"/>
          </p:nvPr>
        </p:nvSpPr>
        <p:spPr/>
        <p:txBody>
          <a:bodyPr/>
          <a:lstStyle/>
          <a:p>
            <a:fld id="{331EFF2C-C64C-B14B-BA1D-08ED06269D01}" type="slidenum">
              <a:rPr lang="en-US" smtClean="0"/>
              <a:t>9</a:t>
            </a:fld>
            <a:endParaRPr lang="en-US"/>
          </a:p>
        </p:txBody>
      </p:sp>
    </p:spTree>
    <p:extLst>
      <p:ext uri="{BB962C8B-B14F-4D97-AF65-F5344CB8AC3E}">
        <p14:creationId xmlns:p14="http://schemas.microsoft.com/office/powerpoint/2010/main" val="34658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industry proven methodologies to get the best test outcomes.</a:t>
            </a:r>
          </a:p>
        </p:txBody>
      </p:sp>
      <p:sp>
        <p:nvSpPr>
          <p:cNvPr id="4" name="Slide Number Placeholder 3"/>
          <p:cNvSpPr>
            <a:spLocks noGrp="1"/>
          </p:cNvSpPr>
          <p:nvPr>
            <p:ph type="sldNum" sz="quarter" idx="5"/>
          </p:nvPr>
        </p:nvSpPr>
        <p:spPr/>
        <p:txBody>
          <a:bodyPr/>
          <a:lstStyle/>
          <a:p>
            <a:fld id="{331EFF2C-C64C-B14B-BA1D-08ED06269D01}" type="slidenum">
              <a:rPr lang="en-US" smtClean="0"/>
              <a:t>10</a:t>
            </a:fld>
            <a:endParaRPr lang="en-US"/>
          </a:p>
        </p:txBody>
      </p:sp>
    </p:spTree>
    <p:extLst>
      <p:ext uri="{BB962C8B-B14F-4D97-AF65-F5344CB8AC3E}">
        <p14:creationId xmlns:p14="http://schemas.microsoft.com/office/powerpoint/2010/main" val="412366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take the output and then compare it with the expected result and asses if the test passed or failed.</a:t>
            </a:r>
            <a:br>
              <a:rPr lang="en-US" dirty="0"/>
            </a:br>
            <a:r>
              <a:rPr lang="en-US" dirty="0"/>
              <a:t>This helps in getting test coverage and understand what is failing.</a:t>
            </a:r>
          </a:p>
        </p:txBody>
      </p:sp>
      <p:sp>
        <p:nvSpPr>
          <p:cNvPr id="4" name="Slide Number Placeholder 3"/>
          <p:cNvSpPr>
            <a:spLocks noGrp="1"/>
          </p:cNvSpPr>
          <p:nvPr>
            <p:ph type="sldNum" sz="quarter" idx="5"/>
          </p:nvPr>
        </p:nvSpPr>
        <p:spPr/>
        <p:txBody>
          <a:bodyPr/>
          <a:lstStyle/>
          <a:p>
            <a:fld id="{331EFF2C-C64C-B14B-BA1D-08ED06269D01}" type="slidenum">
              <a:rPr lang="en-US" smtClean="0"/>
              <a:t>11</a:t>
            </a:fld>
            <a:endParaRPr lang="en-US"/>
          </a:p>
        </p:txBody>
      </p:sp>
    </p:spTree>
    <p:extLst>
      <p:ext uri="{BB962C8B-B14F-4D97-AF65-F5344CB8AC3E}">
        <p14:creationId xmlns:p14="http://schemas.microsoft.com/office/powerpoint/2010/main" val="163850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AE2D-1115-3530-0001-ECE1F93154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C8675B-D04F-1A41-2116-82BE49B77F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29D9CA-DECC-D195-0DE4-35ADA22FD666}"/>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5" name="Footer Placeholder 4">
            <a:extLst>
              <a:ext uri="{FF2B5EF4-FFF2-40B4-BE49-F238E27FC236}">
                <a16:creationId xmlns:a16="http://schemas.microsoft.com/office/drawing/2014/main" id="{C0D78DB2-26BD-A56C-6DA7-16FA7F7B7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999DE-585E-9B0F-7FE8-8C1610E60A78}"/>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2901524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4AA8-A1D4-6AF8-B96E-137CD88184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1C809-094D-88C5-026E-DC44AD952A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17A17-A761-8201-A451-5426CD2217CC}"/>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5" name="Footer Placeholder 4">
            <a:extLst>
              <a:ext uri="{FF2B5EF4-FFF2-40B4-BE49-F238E27FC236}">
                <a16:creationId xmlns:a16="http://schemas.microsoft.com/office/drawing/2014/main" id="{C825B0E4-D618-32F8-AEE6-7C4950092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3E9358-2DA6-D46C-8E60-A8AE6B8B3D8D}"/>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1050213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80D52-E398-029B-1FB8-B013927A16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702C0D-8CC7-E3E0-4DD5-44EE0C8C72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CD191-6251-28CF-7182-C32D0C9D6DA1}"/>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5" name="Footer Placeholder 4">
            <a:extLst>
              <a:ext uri="{FF2B5EF4-FFF2-40B4-BE49-F238E27FC236}">
                <a16:creationId xmlns:a16="http://schemas.microsoft.com/office/drawing/2014/main" id="{50EF59E6-E80D-4089-A152-88DAD230A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E661C-F64A-A6EF-C6B2-EB6BDA2EC6D2}"/>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89119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31A2-7842-9D77-345B-B76C7A8364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72332D-8B6A-B35D-4851-4189DA974C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900D8-B09A-D9B1-57C2-0C0E1D667DCB}"/>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5" name="Footer Placeholder 4">
            <a:extLst>
              <a:ext uri="{FF2B5EF4-FFF2-40B4-BE49-F238E27FC236}">
                <a16:creationId xmlns:a16="http://schemas.microsoft.com/office/drawing/2014/main" id="{3F8386F6-BAA8-A0C6-F28A-87AECDEB3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46B89-D604-ABA8-0701-161A8DB4B095}"/>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3818111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277A-B108-6EF1-C03B-62309F6B05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338F85-190B-FE8E-21E9-289ED63F3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304E1-B327-D522-23D4-EB891A117DED}"/>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5" name="Footer Placeholder 4">
            <a:extLst>
              <a:ext uri="{FF2B5EF4-FFF2-40B4-BE49-F238E27FC236}">
                <a16:creationId xmlns:a16="http://schemas.microsoft.com/office/drawing/2014/main" id="{9E548C9B-31AD-6C93-8960-DE457D859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A98A2-356A-904E-95B4-00D5822A069F}"/>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125082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CD19-0743-9CE1-8632-C33EF3E96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729891-9908-DE49-FDE5-FA3F3FF3D0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6BB147-9048-CF28-4AE3-B328E2A721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D849CB-F594-56C5-B7F8-06CE3E3FBDC9}"/>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6" name="Footer Placeholder 5">
            <a:extLst>
              <a:ext uri="{FF2B5EF4-FFF2-40B4-BE49-F238E27FC236}">
                <a16:creationId xmlns:a16="http://schemas.microsoft.com/office/drawing/2014/main" id="{8760B0F7-0E14-AB3D-69D7-A455D8154A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E6ED1-84A2-FB99-860F-DC61BC97C100}"/>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3609896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7879-4037-1550-0F40-04D0F5D074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C28D6E-4219-5B46-7F93-FECDC78E9B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D846F6-A275-7017-5E1D-2646EA904D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4A9A92-35B0-6C9F-9172-1A47F6B342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090E38-4E5F-6E3B-317D-8D52665BB1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39BAC2-C455-7731-626E-457A0EFAF826}"/>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8" name="Footer Placeholder 7">
            <a:extLst>
              <a:ext uri="{FF2B5EF4-FFF2-40B4-BE49-F238E27FC236}">
                <a16:creationId xmlns:a16="http://schemas.microsoft.com/office/drawing/2014/main" id="{DF07C58B-EE5C-2628-566A-83C589E70F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E1F838-4BB8-2ED0-BFE4-48FE53DDCB6D}"/>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2730023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5011B-A3D6-E334-D967-DEFC2C0CF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823E1-BBDA-E0C9-CDDA-682A5BA56C0F}"/>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4" name="Footer Placeholder 3">
            <a:extLst>
              <a:ext uri="{FF2B5EF4-FFF2-40B4-BE49-F238E27FC236}">
                <a16:creationId xmlns:a16="http://schemas.microsoft.com/office/drawing/2014/main" id="{4660EA8A-032D-C5F2-1959-37D938D41C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88017-7BAC-7CC0-84D3-86E63C2C640E}"/>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868091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D7DAD7-7D54-D802-8DBB-0F217CFC19F9}"/>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3" name="Footer Placeholder 2">
            <a:extLst>
              <a:ext uri="{FF2B5EF4-FFF2-40B4-BE49-F238E27FC236}">
                <a16:creationId xmlns:a16="http://schemas.microsoft.com/office/drawing/2014/main" id="{04B9BAE5-6545-3794-7B96-2AE39669E3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5E1411-2998-1C03-2653-286C77F457FD}"/>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424887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47F4-D029-9C8D-9BD8-553D853777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960721-0737-210A-BA88-D1CBC034FA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9F98CA-9A33-1B31-3ED5-75F9A32D44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378F5-D07B-869B-C5EE-350A7AD4E805}"/>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6" name="Footer Placeholder 5">
            <a:extLst>
              <a:ext uri="{FF2B5EF4-FFF2-40B4-BE49-F238E27FC236}">
                <a16:creationId xmlns:a16="http://schemas.microsoft.com/office/drawing/2014/main" id="{66F1158E-D939-50F3-AF0E-2EC1D2911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C5267-A20A-3E20-E0DF-C326831E5FB5}"/>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886790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6B49-E8A5-16A1-4ECC-2EE8BDCF8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35EABC-340D-0EE7-B1E5-8D8192801C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43C3C7-1BC1-A1B1-9702-6006A441CA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28FF5C-90CF-08C0-52C2-78EEF80FAB6D}"/>
              </a:ext>
            </a:extLst>
          </p:cNvPr>
          <p:cNvSpPr>
            <a:spLocks noGrp="1"/>
          </p:cNvSpPr>
          <p:nvPr>
            <p:ph type="dt" sz="half" idx="10"/>
          </p:nvPr>
        </p:nvSpPr>
        <p:spPr/>
        <p:txBody>
          <a:bodyPr/>
          <a:lstStyle/>
          <a:p>
            <a:fld id="{7B42774E-372E-A747-BF6E-BE8F9EA96441}" type="datetimeFigureOut">
              <a:rPr lang="en-US" smtClean="0"/>
              <a:t>7/22/24</a:t>
            </a:fld>
            <a:endParaRPr lang="en-US"/>
          </a:p>
        </p:txBody>
      </p:sp>
      <p:sp>
        <p:nvSpPr>
          <p:cNvPr id="6" name="Footer Placeholder 5">
            <a:extLst>
              <a:ext uri="{FF2B5EF4-FFF2-40B4-BE49-F238E27FC236}">
                <a16:creationId xmlns:a16="http://schemas.microsoft.com/office/drawing/2014/main" id="{AFE0746B-D9D5-8E27-3724-60061D2B81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74F72-AE3D-7B3D-BE4A-C1BEF192CF81}"/>
              </a:ext>
            </a:extLst>
          </p:cNvPr>
          <p:cNvSpPr>
            <a:spLocks noGrp="1"/>
          </p:cNvSpPr>
          <p:nvPr>
            <p:ph type="sldNum" sz="quarter" idx="12"/>
          </p:nvPr>
        </p:nvSpPr>
        <p:spPr/>
        <p:txBody>
          <a:bodyPr/>
          <a:lstStyle/>
          <a:p>
            <a:fld id="{DA2240F2-CFA1-3E42-B889-82531F9556D4}" type="slidenum">
              <a:rPr lang="en-US" smtClean="0"/>
              <a:t>‹#›</a:t>
            </a:fld>
            <a:endParaRPr lang="en-US"/>
          </a:p>
        </p:txBody>
      </p:sp>
    </p:spTree>
    <p:extLst>
      <p:ext uri="{BB962C8B-B14F-4D97-AF65-F5344CB8AC3E}">
        <p14:creationId xmlns:p14="http://schemas.microsoft.com/office/powerpoint/2010/main" val="1893172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84F91-B5D9-7269-1379-3C47F665B6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2A05A1-CBDC-8C3B-1F98-E2C62DA69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344F7B-DBE5-90E7-8C43-8C4B83D36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2774E-372E-A747-BF6E-BE8F9EA96441}" type="datetimeFigureOut">
              <a:rPr lang="en-US" smtClean="0"/>
              <a:t>7/22/24</a:t>
            </a:fld>
            <a:endParaRPr lang="en-US"/>
          </a:p>
        </p:txBody>
      </p:sp>
      <p:sp>
        <p:nvSpPr>
          <p:cNvPr id="5" name="Footer Placeholder 4">
            <a:extLst>
              <a:ext uri="{FF2B5EF4-FFF2-40B4-BE49-F238E27FC236}">
                <a16:creationId xmlns:a16="http://schemas.microsoft.com/office/drawing/2014/main" id="{6E8C9583-3C7B-D09D-6B1A-F91F9CCEB1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6900DA-BC91-1352-00C1-9507EF539B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240F2-CFA1-3E42-B889-82531F9556D4}" type="slidenum">
              <a:rPr lang="en-US" smtClean="0"/>
              <a:t>‹#›</a:t>
            </a:fld>
            <a:endParaRPr lang="en-US"/>
          </a:p>
        </p:txBody>
      </p:sp>
    </p:spTree>
    <p:extLst>
      <p:ext uri="{BB962C8B-B14F-4D97-AF65-F5344CB8AC3E}">
        <p14:creationId xmlns:p14="http://schemas.microsoft.com/office/powerpoint/2010/main" val="970571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9"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F4E38-A61A-CB68-3C23-0E5A9D74BAD7}"/>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dirty="0"/>
              <a:t>SOFTWARE</a:t>
            </a:r>
            <a:br>
              <a:rPr lang="en-US" sz="5400" dirty="0"/>
            </a:br>
            <a:r>
              <a:rPr lang="en-US" sz="5400" dirty="0"/>
              <a:t>QA ENGINEER</a:t>
            </a:r>
          </a:p>
        </p:txBody>
      </p:sp>
      <p:sp>
        <p:nvSpPr>
          <p:cNvPr id="3" name="Text Placeholder 2">
            <a:extLst>
              <a:ext uri="{FF2B5EF4-FFF2-40B4-BE49-F238E27FC236}">
                <a16:creationId xmlns:a16="http://schemas.microsoft.com/office/drawing/2014/main" id="{8B5808E3-EA7D-A5F1-CA65-32C91064FAB9}"/>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sz="3200" dirty="0">
                <a:solidFill>
                  <a:schemeClr val="tx1"/>
                </a:solidFill>
              </a:rPr>
              <a:t>Shubham Mishra </a:t>
            </a:r>
          </a:p>
          <a:p>
            <a:r>
              <a:rPr lang="en-US" sz="3200" dirty="0">
                <a:solidFill>
                  <a:schemeClr val="tx1"/>
                </a:solidFill>
              </a:rPr>
              <a:t>22</a:t>
            </a:r>
            <a:r>
              <a:rPr lang="en-US" sz="3200" baseline="30000" dirty="0">
                <a:solidFill>
                  <a:schemeClr val="tx1"/>
                </a:solidFill>
              </a:rPr>
              <a:t>nd</a:t>
            </a:r>
            <a:r>
              <a:rPr lang="en-US" sz="3200" dirty="0">
                <a:solidFill>
                  <a:schemeClr val="tx1"/>
                </a:solidFill>
              </a:rPr>
              <a:t> July 2024</a:t>
            </a:r>
          </a:p>
        </p:txBody>
      </p:sp>
      <p:pic>
        <p:nvPicPr>
          <p:cNvPr id="5" name="Picture 4" descr="A close-up of a network&#10;&#10;Description automatically generated">
            <a:extLst>
              <a:ext uri="{FF2B5EF4-FFF2-40B4-BE49-F238E27FC236}">
                <a16:creationId xmlns:a16="http://schemas.microsoft.com/office/drawing/2014/main" id="{420522A3-8E39-E23E-FCEB-AA93ADE4489A}"/>
              </a:ext>
            </a:extLst>
          </p:cNvPr>
          <p:cNvPicPr>
            <a:picLocks noChangeAspect="1"/>
          </p:cNvPicPr>
          <p:nvPr/>
        </p:nvPicPr>
        <p:blipFill>
          <a:blip r:embed="rId3"/>
          <a:srcRect l="51248" r="647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5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B81F-499F-8A3B-9C03-B57A8D860C3B}"/>
              </a:ext>
            </a:extLst>
          </p:cNvPr>
          <p:cNvSpPr>
            <a:spLocks noGrp="1"/>
          </p:cNvSpPr>
          <p:nvPr>
            <p:ph type="title"/>
          </p:nvPr>
        </p:nvSpPr>
        <p:spPr>
          <a:xfrm>
            <a:off x="756225" y="665653"/>
            <a:ext cx="4419839" cy="3566160"/>
          </a:xfrm>
        </p:spPr>
        <p:txBody>
          <a:bodyPr vert="horz" lIns="91440" tIns="45720" rIns="91440" bIns="45720" rtlCol="0" anchor="b">
            <a:normAutofit/>
          </a:bodyPr>
          <a:lstStyle/>
          <a:p>
            <a:r>
              <a:rPr lang="en-US" sz="5400" dirty="0"/>
              <a:t>Testing Methodologies</a:t>
            </a:r>
          </a:p>
        </p:txBody>
      </p:sp>
      <p:sp>
        <p:nvSpPr>
          <p:cNvPr id="2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Sample being pipetted into a petri dish">
            <a:extLst>
              <a:ext uri="{FF2B5EF4-FFF2-40B4-BE49-F238E27FC236}">
                <a16:creationId xmlns:a16="http://schemas.microsoft.com/office/drawing/2014/main" id="{FC9CD095-6F4B-D800-EC9A-725D7CC8408D}"/>
              </a:ext>
            </a:extLst>
          </p:cNvPr>
          <p:cNvPicPr>
            <a:picLocks noChangeAspect="1"/>
          </p:cNvPicPr>
          <p:nvPr/>
        </p:nvPicPr>
        <p:blipFill>
          <a:blip r:embed="rId3"/>
          <a:srcRect l="25024" r="-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45331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B81F-499F-8A3B-9C03-B57A8D860C3B}"/>
              </a:ext>
            </a:extLst>
          </p:cNvPr>
          <p:cNvSpPr>
            <a:spLocks noGrp="1"/>
          </p:cNvSpPr>
          <p:nvPr>
            <p:ph type="title"/>
          </p:nvPr>
        </p:nvSpPr>
        <p:spPr>
          <a:xfrm>
            <a:off x="841248" y="256032"/>
            <a:ext cx="10506456" cy="1014984"/>
          </a:xfrm>
        </p:spPr>
        <p:txBody>
          <a:bodyPr anchor="b">
            <a:normAutofit/>
          </a:bodyPr>
          <a:lstStyle/>
          <a:p>
            <a:r>
              <a:rPr lang="en-US" sz="5400" dirty="0"/>
              <a:t>Blackbox Testing</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D07F49AE-3D2F-8F4F-03C5-4E9CF18A05BA}"/>
              </a:ext>
            </a:extLst>
          </p:cNvPr>
          <p:cNvSpPr/>
          <p:nvPr/>
        </p:nvSpPr>
        <p:spPr>
          <a:xfrm>
            <a:off x="3816813" y="1926266"/>
            <a:ext cx="4347059" cy="435752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D00DD49E-9400-D998-0060-95137D93AF6A}"/>
              </a:ext>
            </a:extLst>
          </p:cNvPr>
          <p:cNvSpPr/>
          <p:nvPr/>
        </p:nvSpPr>
        <p:spPr>
          <a:xfrm>
            <a:off x="1281027" y="3531920"/>
            <a:ext cx="1912216" cy="11325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spcAft>
                <a:spcPts val="600"/>
              </a:spcAft>
            </a:pPr>
            <a:r>
              <a:rPr lang="en-US" sz="4000" b="1" kern="1200">
                <a:solidFill>
                  <a:schemeClr val="dk1"/>
                </a:solidFill>
                <a:latin typeface="+mn-lt"/>
                <a:ea typeface="+mn-ea"/>
                <a:cs typeface="+mn-cs"/>
              </a:rPr>
              <a:t>INPUT</a:t>
            </a:r>
            <a:endParaRPr lang="en-US" sz="4000" b="1"/>
          </a:p>
        </p:txBody>
      </p:sp>
      <p:sp>
        <p:nvSpPr>
          <p:cNvPr id="6" name="Rounded Rectangle 5">
            <a:extLst>
              <a:ext uri="{FF2B5EF4-FFF2-40B4-BE49-F238E27FC236}">
                <a16:creationId xmlns:a16="http://schemas.microsoft.com/office/drawing/2014/main" id="{3A538678-018B-C481-29BE-5DD37C31D47C}"/>
              </a:ext>
            </a:extLst>
          </p:cNvPr>
          <p:cNvSpPr/>
          <p:nvPr/>
        </p:nvSpPr>
        <p:spPr>
          <a:xfrm>
            <a:off x="8787441" y="3538773"/>
            <a:ext cx="2123531" cy="11325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spcAft>
                <a:spcPts val="600"/>
              </a:spcAft>
            </a:pPr>
            <a:r>
              <a:rPr lang="en-US" sz="4000" b="1" kern="1200">
                <a:solidFill>
                  <a:schemeClr val="dk1"/>
                </a:solidFill>
                <a:latin typeface="+mn-lt"/>
                <a:ea typeface="+mn-ea"/>
                <a:cs typeface="+mn-cs"/>
              </a:rPr>
              <a:t>OUTPUT</a:t>
            </a:r>
            <a:endParaRPr lang="en-US" sz="4000" b="1">
              <a:solidFill>
                <a:schemeClr val="dk1"/>
              </a:solidFill>
            </a:endParaRPr>
          </a:p>
        </p:txBody>
      </p:sp>
      <p:sp>
        <p:nvSpPr>
          <p:cNvPr id="3" name="TextBox 2">
            <a:extLst>
              <a:ext uri="{FF2B5EF4-FFF2-40B4-BE49-F238E27FC236}">
                <a16:creationId xmlns:a16="http://schemas.microsoft.com/office/drawing/2014/main" id="{0C663E71-A98B-C592-E517-408BD84B460F}"/>
              </a:ext>
            </a:extLst>
          </p:cNvPr>
          <p:cNvSpPr txBox="1"/>
          <p:nvPr/>
        </p:nvSpPr>
        <p:spPr>
          <a:xfrm>
            <a:off x="1855298" y="2803056"/>
            <a:ext cx="763674" cy="707886"/>
          </a:xfrm>
          <a:prstGeom prst="rect">
            <a:avLst/>
          </a:prstGeom>
          <a:noFill/>
        </p:spPr>
        <p:txBody>
          <a:bodyPr wrap="square" rtlCol="0">
            <a:spAutoFit/>
          </a:bodyPr>
          <a:lstStyle/>
          <a:p>
            <a:pPr algn="ctr">
              <a:spcAft>
                <a:spcPts val="600"/>
              </a:spcAft>
            </a:pPr>
            <a:r>
              <a:rPr lang="en-US" sz="4000" b="1" dirty="0">
                <a:solidFill>
                  <a:schemeClr val="dk1"/>
                </a:solidFill>
              </a:rPr>
              <a:t>0</a:t>
            </a:r>
          </a:p>
        </p:txBody>
      </p:sp>
      <p:sp>
        <p:nvSpPr>
          <p:cNvPr id="7" name="TextBox 6">
            <a:extLst>
              <a:ext uri="{FF2B5EF4-FFF2-40B4-BE49-F238E27FC236}">
                <a16:creationId xmlns:a16="http://schemas.microsoft.com/office/drawing/2014/main" id="{FAACF411-A2A3-F01F-D248-6996FD911B60}"/>
              </a:ext>
            </a:extLst>
          </p:cNvPr>
          <p:cNvSpPr txBox="1"/>
          <p:nvPr/>
        </p:nvSpPr>
        <p:spPr>
          <a:xfrm>
            <a:off x="9467369" y="2803056"/>
            <a:ext cx="763674" cy="707886"/>
          </a:xfrm>
          <a:prstGeom prst="rect">
            <a:avLst/>
          </a:prstGeom>
          <a:noFill/>
        </p:spPr>
        <p:txBody>
          <a:bodyPr wrap="square" rtlCol="0">
            <a:spAutoFit/>
          </a:bodyPr>
          <a:lstStyle/>
          <a:p>
            <a:pPr algn="ctr">
              <a:spcAft>
                <a:spcPts val="600"/>
              </a:spcAft>
            </a:pPr>
            <a:r>
              <a:rPr lang="en-US" sz="4000" b="1" dirty="0">
                <a:solidFill>
                  <a:schemeClr val="dk1"/>
                </a:solidFill>
              </a:rPr>
              <a:t>1</a:t>
            </a:r>
          </a:p>
        </p:txBody>
      </p:sp>
      <p:sp>
        <p:nvSpPr>
          <p:cNvPr id="8" name="Right Arrow 7">
            <a:extLst>
              <a:ext uri="{FF2B5EF4-FFF2-40B4-BE49-F238E27FC236}">
                <a16:creationId xmlns:a16="http://schemas.microsoft.com/office/drawing/2014/main" id="{CFEBEB2A-2FD7-A290-5A1F-510BEE7D446F}"/>
              </a:ext>
            </a:extLst>
          </p:cNvPr>
          <p:cNvSpPr/>
          <p:nvPr/>
        </p:nvSpPr>
        <p:spPr>
          <a:xfrm>
            <a:off x="3305908" y="3989196"/>
            <a:ext cx="422030" cy="3114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4F8A235-49B1-4489-5183-B4393E1D5D47}"/>
              </a:ext>
            </a:extLst>
          </p:cNvPr>
          <p:cNvSpPr/>
          <p:nvPr/>
        </p:nvSpPr>
        <p:spPr>
          <a:xfrm>
            <a:off x="8274689" y="3989196"/>
            <a:ext cx="422030" cy="3114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4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 grpId="0"/>
      <p:bldP spid="7" grpId="0"/>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B81F-499F-8A3B-9C03-B57A8D860C3B}"/>
              </a:ext>
            </a:extLst>
          </p:cNvPr>
          <p:cNvSpPr>
            <a:spLocks noGrp="1"/>
          </p:cNvSpPr>
          <p:nvPr>
            <p:ph type="title"/>
          </p:nvPr>
        </p:nvSpPr>
        <p:spPr>
          <a:xfrm>
            <a:off x="841248" y="256032"/>
            <a:ext cx="10506456" cy="1014984"/>
          </a:xfrm>
        </p:spPr>
        <p:txBody>
          <a:bodyPr anchor="b">
            <a:normAutofit/>
          </a:bodyPr>
          <a:lstStyle/>
          <a:p>
            <a:r>
              <a:rPr lang="en-US" sz="5400" dirty="0"/>
              <a:t>Whitebox Testing</a:t>
            </a:r>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D07F49AE-3D2F-8F4F-03C5-4E9CF18A05BA}"/>
              </a:ext>
            </a:extLst>
          </p:cNvPr>
          <p:cNvSpPr/>
          <p:nvPr/>
        </p:nvSpPr>
        <p:spPr>
          <a:xfrm>
            <a:off x="3816813" y="1926266"/>
            <a:ext cx="4543416" cy="43575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spcAft>
                <a:spcPts val="600"/>
              </a:spcAft>
            </a:pPr>
            <a:r>
              <a:rPr lang="en-US" sz="3600" b="1" kern="1200" dirty="0">
                <a:solidFill>
                  <a:schemeClr val="dk1"/>
                </a:solidFill>
                <a:latin typeface="+mn-lt"/>
                <a:ea typeface="+mn-ea"/>
                <a:cs typeface="+mn-cs"/>
              </a:rPr>
              <a:t>OUTPUT = </a:t>
            </a:r>
            <a:r>
              <a:rPr lang="en-US" sz="3600" b="1" dirty="0"/>
              <a:t> </a:t>
            </a:r>
            <a:r>
              <a:rPr lang="en-US" sz="3600" b="1" kern="1200" dirty="0">
                <a:solidFill>
                  <a:schemeClr val="dk1"/>
                </a:solidFill>
                <a:latin typeface="+mn-lt"/>
                <a:ea typeface="+mn-ea"/>
                <a:cs typeface="+mn-cs"/>
              </a:rPr>
              <a:t>INPUT + 1</a:t>
            </a:r>
            <a:endParaRPr lang="en-US" sz="3600" b="1" dirty="0"/>
          </a:p>
        </p:txBody>
      </p:sp>
      <p:sp>
        <p:nvSpPr>
          <p:cNvPr id="5" name="Rounded Rectangle 4">
            <a:extLst>
              <a:ext uri="{FF2B5EF4-FFF2-40B4-BE49-F238E27FC236}">
                <a16:creationId xmlns:a16="http://schemas.microsoft.com/office/drawing/2014/main" id="{D00DD49E-9400-D998-0060-95137D93AF6A}"/>
              </a:ext>
            </a:extLst>
          </p:cNvPr>
          <p:cNvSpPr/>
          <p:nvPr/>
        </p:nvSpPr>
        <p:spPr>
          <a:xfrm>
            <a:off x="1281027" y="3531920"/>
            <a:ext cx="1912216" cy="11325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spcAft>
                <a:spcPts val="600"/>
              </a:spcAft>
            </a:pPr>
            <a:r>
              <a:rPr lang="en-US" sz="4000" b="1" kern="1200" dirty="0">
                <a:solidFill>
                  <a:schemeClr val="dk1"/>
                </a:solidFill>
                <a:latin typeface="+mn-lt"/>
                <a:ea typeface="+mn-ea"/>
                <a:cs typeface="+mn-cs"/>
              </a:rPr>
              <a:t>INPUT</a:t>
            </a:r>
            <a:endParaRPr lang="en-US" sz="4000" b="1" dirty="0"/>
          </a:p>
        </p:txBody>
      </p:sp>
      <p:sp>
        <p:nvSpPr>
          <p:cNvPr id="6" name="Rounded Rectangle 5">
            <a:extLst>
              <a:ext uri="{FF2B5EF4-FFF2-40B4-BE49-F238E27FC236}">
                <a16:creationId xmlns:a16="http://schemas.microsoft.com/office/drawing/2014/main" id="{3A538678-018B-C481-29BE-5DD37C31D47C}"/>
              </a:ext>
            </a:extLst>
          </p:cNvPr>
          <p:cNvSpPr/>
          <p:nvPr/>
        </p:nvSpPr>
        <p:spPr>
          <a:xfrm>
            <a:off x="8983799" y="3531486"/>
            <a:ext cx="2123531" cy="11325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spcAft>
                <a:spcPts val="600"/>
              </a:spcAft>
            </a:pPr>
            <a:r>
              <a:rPr lang="en-US" sz="4000" b="1" kern="1200">
                <a:solidFill>
                  <a:schemeClr val="dk1"/>
                </a:solidFill>
                <a:latin typeface="+mn-lt"/>
                <a:ea typeface="+mn-ea"/>
                <a:cs typeface="+mn-cs"/>
              </a:rPr>
              <a:t>OUTPUT</a:t>
            </a:r>
            <a:endParaRPr lang="en-US" sz="4000" b="1">
              <a:solidFill>
                <a:schemeClr val="dk1"/>
              </a:solidFill>
            </a:endParaRPr>
          </a:p>
        </p:txBody>
      </p:sp>
      <p:sp>
        <p:nvSpPr>
          <p:cNvPr id="8" name="TextBox 7">
            <a:extLst>
              <a:ext uri="{FF2B5EF4-FFF2-40B4-BE49-F238E27FC236}">
                <a16:creationId xmlns:a16="http://schemas.microsoft.com/office/drawing/2014/main" id="{63F773DB-60D7-DEF7-E5DF-7B67E08C7EF5}"/>
              </a:ext>
            </a:extLst>
          </p:cNvPr>
          <p:cNvSpPr txBox="1"/>
          <p:nvPr/>
        </p:nvSpPr>
        <p:spPr>
          <a:xfrm>
            <a:off x="1855298" y="2803056"/>
            <a:ext cx="763674" cy="707886"/>
          </a:xfrm>
          <a:prstGeom prst="rect">
            <a:avLst/>
          </a:prstGeom>
          <a:noFill/>
        </p:spPr>
        <p:txBody>
          <a:bodyPr wrap="square" rtlCol="0">
            <a:spAutoFit/>
          </a:bodyPr>
          <a:lstStyle/>
          <a:p>
            <a:pPr algn="ctr">
              <a:spcAft>
                <a:spcPts val="600"/>
              </a:spcAft>
            </a:pPr>
            <a:r>
              <a:rPr lang="en-US" sz="4000" b="1" kern="1200" dirty="0">
                <a:solidFill>
                  <a:schemeClr val="dk1"/>
                </a:solidFill>
                <a:latin typeface="+mn-lt"/>
                <a:ea typeface="+mn-ea"/>
                <a:cs typeface="+mn-cs"/>
              </a:rPr>
              <a:t>0</a:t>
            </a:r>
            <a:endParaRPr lang="en-US" sz="4000" b="1" dirty="0">
              <a:solidFill>
                <a:schemeClr val="dk1"/>
              </a:solidFill>
            </a:endParaRPr>
          </a:p>
        </p:txBody>
      </p:sp>
      <p:sp>
        <p:nvSpPr>
          <p:cNvPr id="9" name="TextBox 8">
            <a:extLst>
              <a:ext uri="{FF2B5EF4-FFF2-40B4-BE49-F238E27FC236}">
                <a16:creationId xmlns:a16="http://schemas.microsoft.com/office/drawing/2014/main" id="{BF629390-4205-204C-F38F-4192D8AE7BB0}"/>
              </a:ext>
            </a:extLst>
          </p:cNvPr>
          <p:cNvSpPr txBox="1"/>
          <p:nvPr/>
        </p:nvSpPr>
        <p:spPr>
          <a:xfrm>
            <a:off x="9663727" y="2795769"/>
            <a:ext cx="763674" cy="707886"/>
          </a:xfrm>
          <a:prstGeom prst="rect">
            <a:avLst/>
          </a:prstGeom>
          <a:noFill/>
        </p:spPr>
        <p:txBody>
          <a:bodyPr wrap="square" rtlCol="0">
            <a:spAutoFit/>
          </a:bodyPr>
          <a:lstStyle/>
          <a:p>
            <a:pPr algn="ctr">
              <a:spcAft>
                <a:spcPts val="600"/>
              </a:spcAft>
            </a:pPr>
            <a:r>
              <a:rPr lang="en-US" sz="4000" b="1" kern="1200">
                <a:solidFill>
                  <a:schemeClr val="dk1"/>
                </a:solidFill>
                <a:latin typeface="+mn-lt"/>
                <a:ea typeface="+mn-ea"/>
                <a:cs typeface="+mn-cs"/>
              </a:rPr>
              <a:t>1</a:t>
            </a:r>
            <a:endParaRPr lang="en-US" sz="4000" b="1" dirty="0">
              <a:solidFill>
                <a:schemeClr val="dk1"/>
              </a:solidFill>
            </a:endParaRPr>
          </a:p>
        </p:txBody>
      </p:sp>
      <p:sp>
        <p:nvSpPr>
          <p:cNvPr id="10" name="Right Arrow 9">
            <a:extLst>
              <a:ext uri="{FF2B5EF4-FFF2-40B4-BE49-F238E27FC236}">
                <a16:creationId xmlns:a16="http://schemas.microsoft.com/office/drawing/2014/main" id="{D6D6D50E-C946-02A1-A1BE-4979BF774A31}"/>
              </a:ext>
            </a:extLst>
          </p:cNvPr>
          <p:cNvSpPr/>
          <p:nvPr/>
        </p:nvSpPr>
        <p:spPr>
          <a:xfrm>
            <a:off x="3305908" y="3989196"/>
            <a:ext cx="422030" cy="3114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C1A3892C-C094-5B2C-4949-EA2379AFCDF9}"/>
              </a:ext>
            </a:extLst>
          </p:cNvPr>
          <p:cNvSpPr/>
          <p:nvPr/>
        </p:nvSpPr>
        <p:spPr>
          <a:xfrm>
            <a:off x="8449104" y="3989196"/>
            <a:ext cx="422030" cy="3114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75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p:bldP spid="1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2CA0F-AC5C-D61C-6D2C-4EA5DC1AC990}"/>
              </a:ext>
            </a:extLst>
          </p:cNvPr>
          <p:cNvSpPr>
            <a:spLocks noGrp="1"/>
          </p:cNvSpPr>
          <p:nvPr>
            <p:ph type="title"/>
          </p:nvPr>
        </p:nvSpPr>
        <p:spPr>
          <a:xfrm>
            <a:off x="5297762" y="329184"/>
            <a:ext cx="6251110" cy="1783080"/>
          </a:xfrm>
        </p:spPr>
        <p:txBody>
          <a:bodyPr anchor="b">
            <a:normAutofit/>
          </a:bodyPr>
          <a:lstStyle/>
          <a:p>
            <a:r>
              <a:rPr lang="en-US" sz="5400" dirty="0"/>
              <a:t>Testing Levels</a:t>
            </a:r>
          </a:p>
        </p:txBody>
      </p:sp>
      <p:pic>
        <p:nvPicPr>
          <p:cNvPr id="17" name="Content Placeholder 16" descr="A hand holding a light&#10;&#10;Description automatically generated">
            <a:extLst>
              <a:ext uri="{FF2B5EF4-FFF2-40B4-BE49-F238E27FC236}">
                <a16:creationId xmlns:a16="http://schemas.microsoft.com/office/drawing/2014/main" id="{359EA871-1818-8303-D9B1-0A9982B60732}"/>
              </a:ext>
            </a:extLst>
          </p:cNvPr>
          <p:cNvPicPr>
            <a:picLocks noChangeAspect="1"/>
          </p:cNvPicPr>
          <p:nvPr/>
        </p:nvPicPr>
        <p:blipFill rotWithShape="1">
          <a:blip r:embed="rId3"/>
          <a:srcRect l="21910" r="11952"/>
          <a:stretch/>
        </p:blipFill>
        <p:spPr>
          <a:xfrm>
            <a:off x="0" y="10"/>
            <a:ext cx="4535762"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0">
            <a:extLst>
              <a:ext uri="{FF2B5EF4-FFF2-40B4-BE49-F238E27FC236}">
                <a16:creationId xmlns:a16="http://schemas.microsoft.com/office/drawing/2014/main" id="{2A85C73F-E715-7F07-AB3C-5B782B23522B}"/>
              </a:ext>
            </a:extLst>
          </p:cNvPr>
          <p:cNvSpPr>
            <a:spLocks noGrp="1"/>
          </p:cNvSpPr>
          <p:nvPr>
            <p:ph idx="1"/>
          </p:nvPr>
        </p:nvSpPr>
        <p:spPr>
          <a:xfrm>
            <a:off x="5297762" y="2706624"/>
            <a:ext cx="6251110" cy="3483864"/>
          </a:xfrm>
        </p:spPr>
        <p:txBody>
          <a:bodyPr>
            <a:normAutofit/>
          </a:bodyPr>
          <a:lstStyle/>
          <a:p>
            <a:r>
              <a:rPr lang="en-US" sz="4000" dirty="0">
                <a:latin typeface="+mj-lt"/>
                <a:ea typeface="+mj-ea"/>
                <a:cs typeface="+mj-cs"/>
              </a:rPr>
              <a:t>Functional </a:t>
            </a:r>
          </a:p>
          <a:p>
            <a:pPr marL="0" indent="0">
              <a:buNone/>
            </a:pPr>
            <a:endParaRPr lang="en-US" sz="4000" dirty="0">
              <a:latin typeface="+mj-lt"/>
              <a:ea typeface="+mj-ea"/>
              <a:cs typeface="+mj-cs"/>
            </a:endParaRPr>
          </a:p>
          <a:p>
            <a:r>
              <a:rPr lang="en-US" sz="4000" dirty="0">
                <a:latin typeface="+mj-lt"/>
                <a:ea typeface="+mj-ea"/>
                <a:cs typeface="+mj-cs"/>
              </a:rPr>
              <a:t>Non-functional</a:t>
            </a:r>
          </a:p>
        </p:txBody>
      </p:sp>
    </p:spTree>
    <p:extLst>
      <p:ext uri="{BB962C8B-B14F-4D97-AF65-F5344CB8AC3E}">
        <p14:creationId xmlns:p14="http://schemas.microsoft.com/office/powerpoint/2010/main" val="232580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E5DDA-8CBB-3826-CDA3-05181E225E15}"/>
              </a:ext>
            </a:extLst>
          </p:cNvPr>
          <p:cNvSpPr>
            <a:spLocks noGrp="1"/>
          </p:cNvSpPr>
          <p:nvPr>
            <p:ph type="title"/>
          </p:nvPr>
        </p:nvSpPr>
        <p:spPr>
          <a:xfrm>
            <a:off x="826631" y="301867"/>
            <a:ext cx="6002110" cy="1495425"/>
          </a:xfrm>
        </p:spPr>
        <p:txBody>
          <a:bodyPr>
            <a:normAutofit/>
          </a:bodyPr>
          <a:lstStyle/>
          <a:p>
            <a:r>
              <a:rPr lang="en-US" sz="5400" dirty="0"/>
              <a:t>Functional Tests</a:t>
            </a:r>
          </a:p>
        </p:txBody>
      </p:sp>
      <p:graphicFrame>
        <p:nvGraphicFramePr>
          <p:cNvPr id="23" name="Content Placeholder 2">
            <a:extLst>
              <a:ext uri="{FF2B5EF4-FFF2-40B4-BE49-F238E27FC236}">
                <a16:creationId xmlns:a16="http://schemas.microsoft.com/office/drawing/2014/main" id="{FB56BA32-344F-BB07-0D2C-2323D3ED4A8A}"/>
              </a:ext>
            </a:extLst>
          </p:cNvPr>
          <p:cNvGraphicFramePr>
            <a:graphicFrameLocks noGrp="1"/>
          </p:cNvGraphicFramePr>
          <p:nvPr>
            <p:ph idx="1"/>
            <p:extLst>
              <p:ext uri="{D42A27DB-BD31-4B8C-83A1-F6EECF244321}">
                <p14:modId xmlns:p14="http://schemas.microsoft.com/office/powerpoint/2010/main" val="3849954776"/>
              </p:ext>
            </p:extLst>
          </p:nvPr>
        </p:nvGraphicFramePr>
        <p:xfrm>
          <a:off x="3093420" y="2405068"/>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273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E5DDA-8CBB-3826-CDA3-05181E225E15}"/>
              </a:ext>
            </a:extLst>
          </p:cNvPr>
          <p:cNvSpPr>
            <a:spLocks noGrp="1"/>
          </p:cNvSpPr>
          <p:nvPr>
            <p:ph type="title"/>
          </p:nvPr>
        </p:nvSpPr>
        <p:spPr>
          <a:xfrm>
            <a:off x="640080" y="325369"/>
            <a:ext cx="4368602" cy="1956841"/>
          </a:xfrm>
        </p:spPr>
        <p:txBody>
          <a:bodyPr anchor="b">
            <a:normAutofit/>
          </a:bodyPr>
          <a:lstStyle/>
          <a:p>
            <a:r>
              <a:rPr lang="en-US" sz="5400" dirty="0"/>
              <a:t>Unit Tests</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077158B6-C71E-777D-174F-0B678E2D3E7E}"/>
              </a:ext>
            </a:extLst>
          </p:cNvPr>
          <p:cNvSpPr>
            <a:spLocks noGrp="1"/>
          </p:cNvSpPr>
          <p:nvPr>
            <p:ph idx="1"/>
          </p:nvPr>
        </p:nvSpPr>
        <p:spPr>
          <a:xfrm>
            <a:off x="640080" y="2872899"/>
            <a:ext cx="5358384" cy="3659732"/>
          </a:xfrm>
        </p:spPr>
        <p:txBody>
          <a:bodyPr>
            <a:normAutofit/>
          </a:bodyPr>
          <a:lstStyle/>
          <a:p>
            <a:r>
              <a:rPr lang="en-US" sz="2200" dirty="0"/>
              <a:t>Smallest independent section of code is known as unit</a:t>
            </a:r>
          </a:p>
          <a:p>
            <a:r>
              <a:rPr lang="en-US" sz="2200" dirty="0"/>
              <a:t>Performed by </a:t>
            </a:r>
            <a:r>
              <a:rPr lang="en-US" sz="2200" b="1" dirty="0"/>
              <a:t>developers</a:t>
            </a:r>
          </a:p>
          <a:p>
            <a:r>
              <a:rPr lang="en-US" sz="2200" dirty="0"/>
              <a:t>Best practices to add value, not overhead: </a:t>
            </a:r>
          </a:p>
          <a:p>
            <a:pPr lvl="1"/>
            <a:r>
              <a:rPr lang="en-US" sz="1800" dirty="0"/>
              <a:t>Write tests during development, not after it</a:t>
            </a:r>
          </a:p>
          <a:p>
            <a:pPr lvl="1"/>
            <a:r>
              <a:rPr lang="en-US" sz="1800" dirty="0"/>
              <a:t>Keep it simple</a:t>
            </a:r>
          </a:p>
          <a:p>
            <a:pPr lvl="1"/>
            <a:r>
              <a:rPr lang="en-US" sz="1800" dirty="0"/>
              <a:t>Avoid test interdependencies</a:t>
            </a:r>
          </a:p>
          <a:p>
            <a:r>
              <a:rPr lang="en-US" sz="2200" dirty="0"/>
              <a:t>Tools: Programming language as used by development</a:t>
            </a:r>
          </a:p>
        </p:txBody>
      </p:sp>
      <p:pic>
        <p:nvPicPr>
          <p:cNvPr id="6" name="Content Placeholder 5" descr="A computer and mouse next to a white board&#10;&#10;Description automatically generated">
            <a:extLst>
              <a:ext uri="{FF2B5EF4-FFF2-40B4-BE49-F238E27FC236}">
                <a16:creationId xmlns:a16="http://schemas.microsoft.com/office/drawing/2014/main" id="{D9E70A01-9594-32E7-2C61-B10874C88529}"/>
              </a:ext>
            </a:extLst>
          </p:cNvPr>
          <p:cNvPicPr>
            <a:picLocks noChangeAspect="1"/>
          </p:cNvPicPr>
          <p:nvPr/>
        </p:nvPicPr>
        <p:blipFill>
          <a:blip r:embed="rId3"/>
          <a:srcRect b="303"/>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36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E5DDA-8CBB-3826-CDA3-05181E225E15}"/>
              </a:ext>
            </a:extLst>
          </p:cNvPr>
          <p:cNvSpPr>
            <a:spLocks noGrp="1"/>
          </p:cNvSpPr>
          <p:nvPr>
            <p:ph type="title"/>
          </p:nvPr>
        </p:nvSpPr>
        <p:spPr>
          <a:xfrm>
            <a:off x="640080" y="325369"/>
            <a:ext cx="4368602" cy="1956841"/>
          </a:xfrm>
        </p:spPr>
        <p:txBody>
          <a:bodyPr anchor="b">
            <a:normAutofit/>
          </a:bodyPr>
          <a:lstStyle/>
          <a:p>
            <a:r>
              <a:rPr lang="en-US" sz="5400" dirty="0"/>
              <a:t>Unit Testing Techniques</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077158B6-C71E-777D-174F-0B678E2D3E7E}"/>
              </a:ext>
            </a:extLst>
          </p:cNvPr>
          <p:cNvSpPr>
            <a:spLocks noGrp="1"/>
          </p:cNvSpPr>
          <p:nvPr>
            <p:ph idx="1"/>
          </p:nvPr>
        </p:nvSpPr>
        <p:spPr>
          <a:xfrm>
            <a:off x="640080" y="2872899"/>
            <a:ext cx="4846320" cy="3776460"/>
          </a:xfrm>
        </p:spPr>
        <p:txBody>
          <a:bodyPr>
            <a:normAutofit lnSpcReduction="10000"/>
          </a:bodyPr>
          <a:lstStyle/>
          <a:p>
            <a:r>
              <a:rPr lang="en-US" sz="1900" b="1" dirty="0"/>
              <a:t>Structural testing technique</a:t>
            </a:r>
          </a:p>
          <a:p>
            <a:pPr lvl="1"/>
            <a:r>
              <a:rPr lang="en-US" sz="1900" dirty="0"/>
              <a:t>How the system accomplishes output</a:t>
            </a:r>
          </a:p>
          <a:p>
            <a:pPr lvl="1"/>
            <a:r>
              <a:rPr lang="en-US" sz="1900" dirty="0"/>
              <a:t>Whitebox approach</a:t>
            </a:r>
            <a:br>
              <a:rPr lang="en-US" sz="1900" dirty="0"/>
            </a:br>
            <a:endParaRPr lang="en-US" sz="1900" dirty="0"/>
          </a:p>
          <a:p>
            <a:r>
              <a:rPr lang="en-US" sz="1900" b="1" dirty="0"/>
              <a:t>Functional tests technique</a:t>
            </a:r>
          </a:p>
          <a:p>
            <a:pPr lvl="1"/>
            <a:r>
              <a:rPr lang="en-US" sz="1900" dirty="0"/>
              <a:t>Supply sample inputs</a:t>
            </a:r>
          </a:p>
          <a:p>
            <a:pPr lvl="1"/>
            <a:r>
              <a:rPr lang="en-US" sz="1900" dirty="0"/>
              <a:t>Recording the outputs </a:t>
            </a:r>
          </a:p>
          <a:p>
            <a:pPr lvl="1"/>
            <a:r>
              <a:rPr lang="en-US" sz="1900" dirty="0"/>
              <a:t>And compare the results</a:t>
            </a:r>
          </a:p>
          <a:p>
            <a:pPr lvl="1"/>
            <a:r>
              <a:rPr lang="en-US" sz="1900" dirty="0"/>
              <a:t>Blackbox approach</a:t>
            </a:r>
          </a:p>
          <a:p>
            <a:pPr lvl="1"/>
            <a:endParaRPr lang="en-US" sz="1900" dirty="0"/>
          </a:p>
          <a:p>
            <a:r>
              <a:rPr lang="en-US" sz="1900" dirty="0"/>
              <a:t>OUTPUT: Trustable results by following these two approaches</a:t>
            </a:r>
          </a:p>
        </p:txBody>
      </p:sp>
      <p:pic>
        <p:nvPicPr>
          <p:cNvPr id="6" name="Content Placeholder 5" descr="A computer and mouse next to a white board&#10;&#10;Description automatically generated">
            <a:extLst>
              <a:ext uri="{FF2B5EF4-FFF2-40B4-BE49-F238E27FC236}">
                <a16:creationId xmlns:a16="http://schemas.microsoft.com/office/drawing/2014/main" id="{D9E70A01-9594-32E7-2C61-B10874C88529}"/>
              </a:ext>
            </a:extLst>
          </p:cNvPr>
          <p:cNvPicPr>
            <a:picLocks noChangeAspect="1"/>
          </p:cNvPicPr>
          <p:nvPr/>
        </p:nvPicPr>
        <p:blipFill>
          <a:blip r:embed="rId3"/>
          <a:srcRect b="303"/>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9885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E5DDA-8CBB-3826-CDA3-05181E225E15}"/>
              </a:ext>
            </a:extLst>
          </p:cNvPr>
          <p:cNvSpPr>
            <a:spLocks noGrp="1"/>
          </p:cNvSpPr>
          <p:nvPr>
            <p:ph type="title"/>
          </p:nvPr>
        </p:nvSpPr>
        <p:spPr>
          <a:xfrm>
            <a:off x="640080" y="325369"/>
            <a:ext cx="4368602" cy="1956841"/>
          </a:xfrm>
        </p:spPr>
        <p:txBody>
          <a:bodyPr anchor="b">
            <a:normAutofit/>
          </a:bodyPr>
          <a:lstStyle/>
          <a:p>
            <a:r>
              <a:rPr lang="en-US" sz="5400" dirty="0"/>
              <a:t>Integration Tests</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F3AF5FDF-BA2D-8E06-7DBF-E22879E80D14}"/>
              </a:ext>
            </a:extLst>
          </p:cNvPr>
          <p:cNvSpPr>
            <a:spLocks noGrp="1"/>
          </p:cNvSpPr>
          <p:nvPr>
            <p:ph idx="1"/>
          </p:nvPr>
        </p:nvSpPr>
        <p:spPr>
          <a:xfrm>
            <a:off x="640081" y="2872898"/>
            <a:ext cx="5072462" cy="3893661"/>
          </a:xfrm>
        </p:spPr>
        <p:txBody>
          <a:bodyPr>
            <a:normAutofit/>
          </a:bodyPr>
          <a:lstStyle/>
          <a:p>
            <a:r>
              <a:rPr lang="en-US" sz="2200" dirty="0"/>
              <a:t>Verify the interactions between components (units)</a:t>
            </a:r>
          </a:p>
          <a:p>
            <a:r>
              <a:rPr lang="en-US" sz="2200" dirty="0"/>
              <a:t>Ensure compatibility </a:t>
            </a:r>
          </a:p>
          <a:p>
            <a:r>
              <a:rPr lang="en-US" sz="2200" dirty="0"/>
              <a:t>Performed by </a:t>
            </a:r>
            <a:r>
              <a:rPr lang="en-US" sz="2200" b="1" dirty="0"/>
              <a:t>test engineers</a:t>
            </a:r>
          </a:p>
          <a:p>
            <a:r>
              <a:rPr lang="en-US" sz="2200" dirty="0"/>
              <a:t>Best practices: </a:t>
            </a:r>
          </a:p>
          <a:p>
            <a:pPr lvl="1"/>
            <a:r>
              <a:rPr lang="en-US" sz="2200" dirty="0"/>
              <a:t>Plan and design early</a:t>
            </a:r>
          </a:p>
          <a:p>
            <a:pPr lvl="1"/>
            <a:r>
              <a:rPr lang="en-US" sz="2200" dirty="0"/>
              <a:t>Collaboration between teams</a:t>
            </a:r>
          </a:p>
          <a:p>
            <a:pPr lvl="1"/>
            <a:r>
              <a:rPr lang="en-US" sz="2200" dirty="0"/>
              <a:t>Test all combinations and scenarios</a:t>
            </a:r>
          </a:p>
          <a:p>
            <a:r>
              <a:rPr lang="en-US" sz="2200" dirty="0"/>
              <a:t>Tools: Jenkins, Gitlab CI, Selenium, JUnit</a:t>
            </a:r>
          </a:p>
          <a:p>
            <a:pPr lvl="1"/>
            <a:endParaRPr lang="en-US" sz="2200" dirty="0"/>
          </a:p>
        </p:txBody>
      </p:sp>
      <p:pic>
        <p:nvPicPr>
          <p:cNvPr id="6" name="Content Placeholder 5" descr="A diagram of a computer network&#10;&#10;Description automatically generated with medium confidence">
            <a:extLst>
              <a:ext uri="{FF2B5EF4-FFF2-40B4-BE49-F238E27FC236}">
                <a16:creationId xmlns:a16="http://schemas.microsoft.com/office/drawing/2014/main" id="{A82D927C-154C-3AC0-B77E-EB779413EF8D}"/>
              </a:ext>
            </a:extLst>
          </p:cNvPr>
          <p:cNvPicPr>
            <a:picLocks noChangeAspect="1"/>
          </p:cNvPicPr>
          <p:nvPr/>
        </p:nvPicPr>
        <p:blipFill>
          <a:blip r:embed="rId3"/>
          <a:srcRect t="302"/>
          <a:stretch/>
        </p:blipFill>
        <p:spPr>
          <a:xfrm>
            <a:off x="6007510" y="10"/>
            <a:ext cx="618449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7626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E5DDA-8CBB-3826-CDA3-05181E225E15}"/>
              </a:ext>
            </a:extLst>
          </p:cNvPr>
          <p:cNvSpPr>
            <a:spLocks noGrp="1"/>
          </p:cNvSpPr>
          <p:nvPr>
            <p:ph type="title"/>
          </p:nvPr>
        </p:nvSpPr>
        <p:spPr>
          <a:xfrm>
            <a:off x="481584" y="315077"/>
            <a:ext cx="5943600" cy="1956841"/>
          </a:xfrm>
        </p:spPr>
        <p:txBody>
          <a:bodyPr anchor="b">
            <a:noAutofit/>
          </a:bodyPr>
          <a:lstStyle/>
          <a:p>
            <a:r>
              <a:rPr lang="en-US" sz="5400" dirty="0"/>
              <a:t>Integration Testing Techniques</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F3AF5FDF-BA2D-8E06-7DBF-E22879E80D14}"/>
              </a:ext>
            </a:extLst>
          </p:cNvPr>
          <p:cNvSpPr>
            <a:spLocks noGrp="1"/>
          </p:cNvSpPr>
          <p:nvPr>
            <p:ph idx="1"/>
          </p:nvPr>
        </p:nvSpPr>
        <p:spPr>
          <a:xfrm>
            <a:off x="640080" y="2737104"/>
            <a:ext cx="5308652" cy="3980688"/>
          </a:xfrm>
        </p:spPr>
        <p:txBody>
          <a:bodyPr>
            <a:normAutofit lnSpcReduction="10000"/>
          </a:bodyPr>
          <a:lstStyle/>
          <a:p>
            <a:r>
              <a:rPr lang="en-US" sz="2200" b="1" dirty="0"/>
              <a:t>Big-bang:</a:t>
            </a:r>
          </a:p>
          <a:p>
            <a:pPr lvl="1"/>
            <a:r>
              <a:rPr lang="en-US" sz="2200" dirty="0"/>
              <a:t>Integrate &amp; test all components at once and test</a:t>
            </a:r>
          </a:p>
          <a:p>
            <a:r>
              <a:rPr lang="en-US" sz="2200" b="1" dirty="0"/>
              <a:t>Top-down:</a:t>
            </a:r>
          </a:p>
          <a:p>
            <a:pPr lvl="1"/>
            <a:r>
              <a:rPr lang="en-US" sz="2200" dirty="0"/>
              <a:t>Integrate &amp; test from the highest level to lowest level</a:t>
            </a:r>
          </a:p>
          <a:p>
            <a:r>
              <a:rPr lang="en-US" sz="2200" b="1" dirty="0"/>
              <a:t>Bottom-up:</a:t>
            </a:r>
          </a:p>
          <a:p>
            <a:pPr lvl="1"/>
            <a:r>
              <a:rPr lang="en-US" sz="2200" dirty="0"/>
              <a:t>Integrate &amp; test from the lowest level to highest level</a:t>
            </a:r>
          </a:p>
          <a:p>
            <a:r>
              <a:rPr lang="en-US" sz="2200" b="1" dirty="0"/>
              <a:t>Others: </a:t>
            </a:r>
            <a:r>
              <a:rPr lang="en-US" sz="2200" dirty="0"/>
              <a:t>Sandwich and Continuous Integration</a:t>
            </a:r>
          </a:p>
        </p:txBody>
      </p:sp>
      <p:pic>
        <p:nvPicPr>
          <p:cNvPr id="6" name="Content Placeholder 5" descr="A diagram of a computer network&#10;&#10;Description automatically generated with medium confidence">
            <a:extLst>
              <a:ext uri="{FF2B5EF4-FFF2-40B4-BE49-F238E27FC236}">
                <a16:creationId xmlns:a16="http://schemas.microsoft.com/office/drawing/2014/main" id="{A82D927C-154C-3AC0-B77E-EB779413EF8D}"/>
              </a:ext>
            </a:extLst>
          </p:cNvPr>
          <p:cNvPicPr>
            <a:picLocks noChangeAspect="1"/>
          </p:cNvPicPr>
          <p:nvPr/>
        </p:nvPicPr>
        <p:blipFill>
          <a:blip r:embed="rId3"/>
          <a:srcRect t="302"/>
          <a:stretch/>
        </p:blipFill>
        <p:spPr>
          <a:xfrm>
            <a:off x="5950257" y="10"/>
            <a:ext cx="624022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5940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E5DDA-8CBB-3826-CDA3-05181E225E15}"/>
              </a:ext>
            </a:extLst>
          </p:cNvPr>
          <p:cNvSpPr>
            <a:spLocks noGrp="1"/>
          </p:cNvSpPr>
          <p:nvPr>
            <p:ph type="title"/>
          </p:nvPr>
        </p:nvSpPr>
        <p:spPr>
          <a:xfrm>
            <a:off x="640080" y="325369"/>
            <a:ext cx="4368602" cy="1956841"/>
          </a:xfrm>
        </p:spPr>
        <p:txBody>
          <a:bodyPr anchor="b">
            <a:normAutofit/>
          </a:bodyPr>
          <a:lstStyle/>
          <a:p>
            <a:r>
              <a:rPr lang="en-US" sz="5400" dirty="0"/>
              <a:t>System Tests</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5E167D2-B1D5-A60F-BF91-44F1118579C3}"/>
              </a:ext>
            </a:extLst>
          </p:cNvPr>
          <p:cNvSpPr>
            <a:spLocks noGrp="1"/>
          </p:cNvSpPr>
          <p:nvPr>
            <p:ph idx="1"/>
          </p:nvPr>
        </p:nvSpPr>
        <p:spPr>
          <a:xfrm>
            <a:off x="640080" y="2824698"/>
            <a:ext cx="5265868" cy="4033301"/>
          </a:xfrm>
        </p:spPr>
        <p:txBody>
          <a:bodyPr>
            <a:normAutofit/>
          </a:bodyPr>
          <a:lstStyle/>
          <a:p>
            <a:pPr>
              <a:lnSpc>
                <a:spcPct val="150000"/>
              </a:lnSpc>
            </a:pPr>
            <a:r>
              <a:rPr lang="en-US" sz="2200" dirty="0"/>
              <a:t>Covers end-to-end functions of a system</a:t>
            </a:r>
          </a:p>
          <a:p>
            <a:pPr>
              <a:lnSpc>
                <a:spcPct val="150000"/>
              </a:lnSpc>
            </a:pPr>
            <a:r>
              <a:rPr lang="en-US" sz="2200" dirty="0"/>
              <a:t>Helps solve post-production bugs</a:t>
            </a:r>
          </a:p>
          <a:p>
            <a:pPr>
              <a:lnSpc>
                <a:spcPct val="150000"/>
              </a:lnSpc>
            </a:pPr>
            <a:r>
              <a:rPr lang="en-US" sz="2200" dirty="0"/>
              <a:t>Verify all requirements</a:t>
            </a:r>
          </a:p>
          <a:p>
            <a:pPr>
              <a:lnSpc>
                <a:spcPct val="150000"/>
              </a:lnSpc>
            </a:pPr>
            <a:r>
              <a:rPr lang="en-US" sz="2200" dirty="0"/>
              <a:t>Performed by </a:t>
            </a:r>
            <a:r>
              <a:rPr lang="en-US" sz="2200" b="1" dirty="0"/>
              <a:t>test engineers</a:t>
            </a:r>
          </a:p>
          <a:p>
            <a:pPr>
              <a:lnSpc>
                <a:spcPct val="150000"/>
              </a:lnSpc>
            </a:pPr>
            <a:r>
              <a:rPr lang="en-US" sz="2200" dirty="0"/>
              <a:t>Black box testing process</a:t>
            </a:r>
            <a:endParaRPr lang="en-US" sz="1800" dirty="0"/>
          </a:p>
          <a:p>
            <a:pPr>
              <a:lnSpc>
                <a:spcPct val="150000"/>
              </a:lnSpc>
            </a:pPr>
            <a:r>
              <a:rPr lang="en-US" sz="2200" dirty="0"/>
              <a:t>Tools: Selenium, JIRA</a:t>
            </a:r>
          </a:p>
        </p:txBody>
      </p:sp>
      <p:pic>
        <p:nvPicPr>
          <p:cNvPr id="6" name="Content Placeholder 5" descr="A person sitting at a desk with computers and a laser beam&#10;&#10;Description automatically generated">
            <a:extLst>
              <a:ext uri="{FF2B5EF4-FFF2-40B4-BE49-F238E27FC236}">
                <a16:creationId xmlns:a16="http://schemas.microsoft.com/office/drawing/2014/main" id="{34019C6A-624B-AA4C-1509-A435899BD894}"/>
              </a:ext>
            </a:extLst>
          </p:cNvPr>
          <p:cNvPicPr>
            <a:picLocks noChangeAspect="1"/>
          </p:cNvPicPr>
          <p:nvPr/>
        </p:nvPicPr>
        <p:blipFill>
          <a:blip r:embed="rId3"/>
          <a:srcRect t="302"/>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5808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82C1A-E0F1-2FA5-1E08-B051BA222B9F}"/>
              </a:ext>
            </a:extLst>
          </p:cNvPr>
          <p:cNvSpPr>
            <a:spLocks noGrp="1"/>
          </p:cNvSpPr>
          <p:nvPr>
            <p:ph type="title"/>
          </p:nvPr>
        </p:nvSpPr>
        <p:spPr>
          <a:xfrm>
            <a:off x="841248" y="548640"/>
            <a:ext cx="3600860" cy="5431536"/>
          </a:xfrm>
        </p:spPr>
        <p:txBody>
          <a:bodyPr>
            <a:normAutofit/>
          </a:bodyPr>
          <a:lstStyle/>
          <a:p>
            <a:r>
              <a:rPr lang="en-US" sz="5400" dirty="0"/>
              <a:t>Contents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D11E72-5A1D-76B6-FB5C-D1DC9E7D5149}"/>
              </a:ext>
            </a:extLst>
          </p:cNvPr>
          <p:cNvSpPr>
            <a:spLocks noGrp="1"/>
          </p:cNvSpPr>
          <p:nvPr>
            <p:ph idx="1"/>
          </p:nvPr>
        </p:nvSpPr>
        <p:spPr>
          <a:xfrm>
            <a:off x="5126418" y="552091"/>
            <a:ext cx="6224335" cy="5431536"/>
          </a:xfrm>
        </p:spPr>
        <p:txBody>
          <a:bodyPr anchor="ctr">
            <a:normAutofit/>
          </a:bodyPr>
          <a:lstStyle/>
          <a:p>
            <a:pPr marL="514350" indent="-514350">
              <a:lnSpc>
                <a:spcPct val="160000"/>
              </a:lnSpc>
              <a:buFont typeface="+mj-lt"/>
              <a:buAutoNum type="arabicPeriod"/>
            </a:pPr>
            <a:r>
              <a:rPr lang="en-US" sz="3600" dirty="0">
                <a:latin typeface="+mj-lt"/>
                <a:ea typeface="+mj-ea"/>
                <a:cs typeface="+mj-cs"/>
              </a:rPr>
              <a:t>About Me</a:t>
            </a:r>
          </a:p>
          <a:p>
            <a:pPr marL="514350" indent="-514350">
              <a:lnSpc>
                <a:spcPct val="160000"/>
              </a:lnSpc>
              <a:buFont typeface="+mj-lt"/>
              <a:buAutoNum type="arabicPeriod"/>
            </a:pPr>
            <a:r>
              <a:rPr lang="en-US" sz="3600" dirty="0">
                <a:latin typeface="+mj-lt"/>
                <a:ea typeface="+mj-ea"/>
                <a:cs typeface="+mj-cs"/>
              </a:rPr>
              <a:t>Software Test Life Cycle</a:t>
            </a:r>
          </a:p>
          <a:p>
            <a:pPr marL="514350" indent="-514350">
              <a:lnSpc>
                <a:spcPct val="160000"/>
              </a:lnSpc>
              <a:buFont typeface="+mj-lt"/>
              <a:buAutoNum type="arabicPeriod"/>
            </a:pPr>
            <a:r>
              <a:rPr lang="en-US" sz="3600" dirty="0">
                <a:latin typeface="+mj-lt"/>
                <a:ea typeface="+mj-ea"/>
                <a:cs typeface="+mj-cs"/>
              </a:rPr>
              <a:t>Testing methodologies</a:t>
            </a:r>
          </a:p>
          <a:p>
            <a:pPr marL="514350" indent="-514350">
              <a:lnSpc>
                <a:spcPct val="160000"/>
              </a:lnSpc>
              <a:buFont typeface="+mj-lt"/>
              <a:buAutoNum type="arabicPeriod"/>
            </a:pPr>
            <a:r>
              <a:rPr lang="en-US" sz="3600" dirty="0">
                <a:latin typeface="+mj-lt"/>
                <a:ea typeface="+mj-ea"/>
                <a:cs typeface="+mj-cs"/>
              </a:rPr>
              <a:t>Levels of Testing</a:t>
            </a:r>
          </a:p>
          <a:p>
            <a:pPr marL="514350" indent="-514350">
              <a:lnSpc>
                <a:spcPct val="160000"/>
              </a:lnSpc>
              <a:buFont typeface="+mj-lt"/>
              <a:buAutoNum type="arabicPeriod"/>
            </a:pPr>
            <a:r>
              <a:rPr lang="en-US" sz="3600" dirty="0">
                <a:latin typeface="+mj-lt"/>
                <a:ea typeface="+mj-ea"/>
                <a:cs typeface="+mj-cs"/>
              </a:rPr>
              <a:t>My vision for the team</a:t>
            </a:r>
          </a:p>
        </p:txBody>
      </p:sp>
    </p:spTree>
    <p:extLst>
      <p:ext uri="{BB962C8B-B14F-4D97-AF65-F5344CB8AC3E}">
        <p14:creationId xmlns:p14="http://schemas.microsoft.com/office/powerpoint/2010/main" val="277583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E5DDA-8CBB-3826-CDA3-05181E225E15}"/>
              </a:ext>
            </a:extLst>
          </p:cNvPr>
          <p:cNvSpPr>
            <a:spLocks noGrp="1"/>
          </p:cNvSpPr>
          <p:nvPr>
            <p:ph type="title"/>
          </p:nvPr>
        </p:nvSpPr>
        <p:spPr>
          <a:xfrm>
            <a:off x="640080" y="325369"/>
            <a:ext cx="4368602" cy="1956841"/>
          </a:xfrm>
        </p:spPr>
        <p:txBody>
          <a:bodyPr anchor="b">
            <a:normAutofit/>
          </a:bodyPr>
          <a:lstStyle/>
          <a:p>
            <a:r>
              <a:rPr lang="en-US" sz="5400" dirty="0"/>
              <a:t>System Tests</a:t>
            </a:r>
            <a:br>
              <a:rPr lang="en-US" sz="5400" dirty="0"/>
            </a:br>
            <a:r>
              <a:rPr lang="en-US" sz="5400" dirty="0"/>
              <a:t>Process</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5E167D2-B1D5-A60F-BF91-44F1118579C3}"/>
              </a:ext>
            </a:extLst>
          </p:cNvPr>
          <p:cNvSpPr>
            <a:spLocks noGrp="1"/>
          </p:cNvSpPr>
          <p:nvPr>
            <p:ph idx="1"/>
          </p:nvPr>
        </p:nvSpPr>
        <p:spPr>
          <a:xfrm>
            <a:off x="494377" y="2872899"/>
            <a:ext cx="4660007" cy="3985101"/>
          </a:xfrm>
        </p:spPr>
        <p:txBody>
          <a:bodyPr>
            <a:normAutofit fontScale="85000" lnSpcReduction="20000"/>
          </a:bodyPr>
          <a:lstStyle/>
          <a:p>
            <a:r>
              <a:rPr lang="en-US" sz="2400" dirty="0"/>
              <a:t>Test plan with the entry and exit criteria of the testing</a:t>
            </a:r>
          </a:p>
          <a:p>
            <a:r>
              <a:rPr lang="en-US" sz="2400" dirty="0"/>
              <a:t>Prepare the test scenarios and test cases</a:t>
            </a:r>
          </a:p>
          <a:p>
            <a:r>
              <a:rPr lang="en-US" sz="2400" dirty="0"/>
              <a:t>Gather the required test data for proper test execution</a:t>
            </a:r>
          </a:p>
          <a:p>
            <a:r>
              <a:rPr lang="en-US" sz="2400" dirty="0"/>
              <a:t>Set up the test environment</a:t>
            </a:r>
          </a:p>
          <a:p>
            <a:r>
              <a:rPr lang="en-US" sz="2400" dirty="0"/>
              <a:t>Execute the test cases and record the results (passed or failed)</a:t>
            </a:r>
          </a:p>
          <a:p>
            <a:r>
              <a:rPr lang="en-US" sz="2400" dirty="0"/>
              <a:t>Create the defect report and send it to the development team</a:t>
            </a:r>
          </a:p>
          <a:p>
            <a:r>
              <a:rPr lang="en-US" sz="2400" dirty="0"/>
              <a:t>After they defects are fixed, test the changes  of the software again and repeat the cycle as per the requirement</a:t>
            </a:r>
          </a:p>
        </p:txBody>
      </p:sp>
      <p:pic>
        <p:nvPicPr>
          <p:cNvPr id="6" name="Content Placeholder 5" descr="A person sitting at a desk with computers and a laser beam&#10;&#10;Description automatically generated">
            <a:extLst>
              <a:ext uri="{FF2B5EF4-FFF2-40B4-BE49-F238E27FC236}">
                <a16:creationId xmlns:a16="http://schemas.microsoft.com/office/drawing/2014/main" id="{34019C6A-624B-AA4C-1509-A435899BD894}"/>
              </a:ext>
            </a:extLst>
          </p:cNvPr>
          <p:cNvPicPr>
            <a:picLocks noChangeAspect="1"/>
          </p:cNvPicPr>
          <p:nvPr/>
        </p:nvPicPr>
        <p:blipFill>
          <a:blip r:embed="rId3"/>
          <a:srcRect t="302"/>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8792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40AF8-00DE-6D7C-94B8-C70ED34CE8CA}"/>
              </a:ext>
            </a:extLst>
          </p:cNvPr>
          <p:cNvSpPr>
            <a:spLocks noGrp="1"/>
          </p:cNvSpPr>
          <p:nvPr>
            <p:ph type="title"/>
          </p:nvPr>
        </p:nvSpPr>
        <p:spPr>
          <a:xfrm>
            <a:off x="640080" y="325369"/>
            <a:ext cx="4368602" cy="1956841"/>
          </a:xfrm>
        </p:spPr>
        <p:txBody>
          <a:bodyPr anchor="b">
            <a:normAutofit/>
          </a:bodyPr>
          <a:lstStyle/>
          <a:p>
            <a:r>
              <a:rPr lang="en-US" sz="4600" dirty="0"/>
              <a:t>Acceptance Tests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78DA738-7481-E8EE-44BC-16E959515E83}"/>
              </a:ext>
            </a:extLst>
          </p:cNvPr>
          <p:cNvSpPr>
            <a:spLocks noGrp="1"/>
          </p:cNvSpPr>
          <p:nvPr>
            <p:ph idx="1"/>
          </p:nvPr>
        </p:nvSpPr>
        <p:spPr>
          <a:xfrm>
            <a:off x="640080" y="2838701"/>
            <a:ext cx="4915146" cy="3982722"/>
          </a:xfrm>
        </p:spPr>
        <p:txBody>
          <a:bodyPr>
            <a:normAutofit lnSpcReduction="10000"/>
          </a:bodyPr>
          <a:lstStyle/>
          <a:p>
            <a:r>
              <a:rPr lang="en-US" sz="2200" dirty="0"/>
              <a:t>Replicate real-life use to verify the agreement with clients based on:</a:t>
            </a:r>
          </a:p>
          <a:p>
            <a:pPr lvl="1"/>
            <a:r>
              <a:rPr lang="en-US" sz="1800" dirty="0"/>
              <a:t>Functionality</a:t>
            </a:r>
          </a:p>
          <a:p>
            <a:pPr lvl="1"/>
            <a:r>
              <a:rPr lang="en-US" sz="1800" dirty="0"/>
              <a:t>Compliance </a:t>
            </a:r>
          </a:p>
          <a:p>
            <a:r>
              <a:rPr lang="en-US" sz="2200" dirty="0"/>
              <a:t>Black box testing process</a:t>
            </a:r>
          </a:p>
          <a:p>
            <a:r>
              <a:rPr lang="en-US" sz="2200" dirty="0"/>
              <a:t>Performed by </a:t>
            </a:r>
            <a:r>
              <a:rPr lang="en-US" sz="2200" b="1" dirty="0"/>
              <a:t>test engineers</a:t>
            </a:r>
            <a:endParaRPr lang="en-US" sz="2200" dirty="0"/>
          </a:p>
          <a:p>
            <a:r>
              <a:rPr lang="en-US" sz="2200" dirty="0"/>
              <a:t>Importance:</a:t>
            </a:r>
          </a:p>
          <a:p>
            <a:pPr lvl="1"/>
            <a:r>
              <a:rPr lang="en-US" sz="1800" dirty="0"/>
              <a:t>Software works as desired</a:t>
            </a:r>
          </a:p>
          <a:p>
            <a:pPr lvl="1"/>
            <a:r>
              <a:rPr lang="en-US" sz="1800" dirty="0"/>
              <a:t>Software matches current market standards</a:t>
            </a:r>
          </a:p>
          <a:p>
            <a:pPr lvl="1"/>
            <a:r>
              <a:rPr lang="en-US" sz="1800" dirty="0"/>
              <a:t>Gain confidence to push software in production</a:t>
            </a:r>
          </a:p>
          <a:p>
            <a:endParaRPr lang="en-US" sz="2200" dirty="0"/>
          </a:p>
          <a:p>
            <a:pPr marL="0" indent="0">
              <a:buNone/>
            </a:pPr>
            <a:endParaRPr lang="en-US" sz="2200" dirty="0"/>
          </a:p>
        </p:txBody>
      </p:sp>
      <p:pic>
        <p:nvPicPr>
          <p:cNvPr id="5" name="Content Placeholder 4" descr="A group of people around a table&#10;&#10;Description automatically generated">
            <a:extLst>
              <a:ext uri="{FF2B5EF4-FFF2-40B4-BE49-F238E27FC236}">
                <a16:creationId xmlns:a16="http://schemas.microsoft.com/office/drawing/2014/main" id="{FB9B5FA9-713E-2366-8201-1B0222B0C3C6}"/>
              </a:ext>
            </a:extLst>
          </p:cNvPr>
          <p:cNvPicPr>
            <a:picLocks noChangeAspect="1"/>
          </p:cNvPicPr>
          <p:nvPr/>
        </p:nvPicPr>
        <p:blipFill>
          <a:blip r:embed="rId3"/>
          <a:srcRect t="302"/>
          <a:stretch/>
        </p:blipFill>
        <p:spPr>
          <a:xfrm>
            <a:off x="6292645" y="10"/>
            <a:ext cx="589783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7635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40AF8-00DE-6D7C-94B8-C70ED34CE8CA}"/>
              </a:ext>
            </a:extLst>
          </p:cNvPr>
          <p:cNvSpPr>
            <a:spLocks noGrp="1"/>
          </p:cNvSpPr>
          <p:nvPr>
            <p:ph type="title"/>
          </p:nvPr>
        </p:nvSpPr>
        <p:spPr>
          <a:xfrm>
            <a:off x="640080" y="325369"/>
            <a:ext cx="4368602" cy="1956841"/>
          </a:xfrm>
        </p:spPr>
        <p:txBody>
          <a:bodyPr anchor="b">
            <a:normAutofit/>
          </a:bodyPr>
          <a:lstStyle/>
          <a:p>
            <a:r>
              <a:rPr lang="en-US" sz="4600" dirty="0"/>
              <a:t>Acceptance Testing Types</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78DA738-7481-E8EE-44BC-16E959515E83}"/>
              </a:ext>
            </a:extLst>
          </p:cNvPr>
          <p:cNvSpPr>
            <a:spLocks noGrp="1"/>
          </p:cNvSpPr>
          <p:nvPr>
            <p:ph idx="1"/>
          </p:nvPr>
        </p:nvSpPr>
        <p:spPr>
          <a:xfrm>
            <a:off x="638556" y="2635282"/>
            <a:ext cx="5455920" cy="3966812"/>
          </a:xfrm>
        </p:spPr>
        <p:txBody>
          <a:bodyPr>
            <a:normAutofit/>
          </a:bodyPr>
          <a:lstStyle/>
          <a:p>
            <a:r>
              <a:rPr lang="en-US" sz="2200" b="1" dirty="0"/>
              <a:t>User Acceptance Test</a:t>
            </a:r>
          </a:p>
          <a:p>
            <a:pPr lvl="1"/>
            <a:r>
              <a:rPr lang="en-US" sz="1800" dirty="0"/>
              <a:t>Tests performed from user’s perspective </a:t>
            </a:r>
          </a:p>
          <a:p>
            <a:r>
              <a:rPr lang="en-US" sz="2200" b="1" dirty="0"/>
              <a:t>Business Acceptance Test</a:t>
            </a:r>
          </a:p>
          <a:p>
            <a:pPr lvl="1"/>
            <a:r>
              <a:rPr lang="en-US" sz="1800" dirty="0"/>
              <a:t>Ensure that software meets business goals and purposes</a:t>
            </a:r>
          </a:p>
          <a:p>
            <a:r>
              <a:rPr lang="en-US" sz="2200" b="1" dirty="0"/>
              <a:t>Regulations Acceptance Test</a:t>
            </a:r>
          </a:p>
          <a:p>
            <a:pPr lvl="1"/>
            <a:r>
              <a:rPr lang="en-US" sz="1800" dirty="0"/>
              <a:t>To determine whether the product violates any regulations established by the governing bodies</a:t>
            </a:r>
          </a:p>
          <a:p>
            <a:r>
              <a:rPr lang="en-US" sz="2200" b="1" dirty="0"/>
              <a:t>Beta Test</a:t>
            </a:r>
          </a:p>
          <a:p>
            <a:pPr lvl="1"/>
            <a:r>
              <a:rPr lang="en-US" sz="1800" dirty="0"/>
              <a:t>Evaluate product by exposing to limited real end-users</a:t>
            </a:r>
          </a:p>
        </p:txBody>
      </p:sp>
      <p:pic>
        <p:nvPicPr>
          <p:cNvPr id="5" name="Content Placeholder 4" descr="A group of people around a table&#10;&#10;Description automatically generated">
            <a:extLst>
              <a:ext uri="{FF2B5EF4-FFF2-40B4-BE49-F238E27FC236}">
                <a16:creationId xmlns:a16="http://schemas.microsoft.com/office/drawing/2014/main" id="{FB9B5FA9-713E-2366-8201-1B0222B0C3C6}"/>
              </a:ext>
            </a:extLst>
          </p:cNvPr>
          <p:cNvPicPr>
            <a:picLocks noChangeAspect="1"/>
          </p:cNvPicPr>
          <p:nvPr/>
        </p:nvPicPr>
        <p:blipFill>
          <a:blip r:embed="rId3"/>
          <a:srcRect t="302"/>
          <a:stretch/>
        </p:blipFill>
        <p:spPr>
          <a:xfrm>
            <a:off x="6302477" y="10"/>
            <a:ext cx="588800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3817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5DDA-8CBB-3826-CDA3-05181E225E15}"/>
              </a:ext>
            </a:extLst>
          </p:cNvPr>
          <p:cNvSpPr>
            <a:spLocks noGrp="1"/>
          </p:cNvSpPr>
          <p:nvPr>
            <p:ph type="title"/>
          </p:nvPr>
        </p:nvSpPr>
        <p:spPr>
          <a:xfrm>
            <a:off x="826631" y="301867"/>
            <a:ext cx="6002110" cy="1495425"/>
          </a:xfrm>
        </p:spPr>
        <p:txBody>
          <a:bodyPr>
            <a:normAutofit/>
          </a:bodyPr>
          <a:lstStyle/>
          <a:p>
            <a:r>
              <a:rPr lang="en-US" sz="5400" dirty="0"/>
              <a:t>Non-Functional Tests</a:t>
            </a:r>
          </a:p>
        </p:txBody>
      </p:sp>
      <p:graphicFrame>
        <p:nvGraphicFramePr>
          <p:cNvPr id="8" name="Content Placeholder 3">
            <a:extLst>
              <a:ext uri="{FF2B5EF4-FFF2-40B4-BE49-F238E27FC236}">
                <a16:creationId xmlns:a16="http://schemas.microsoft.com/office/drawing/2014/main" id="{D1106969-B0C7-20A5-07B6-E0403FE80B6F}"/>
              </a:ext>
            </a:extLst>
          </p:cNvPr>
          <p:cNvGraphicFramePr>
            <a:graphicFrameLocks noGrp="1"/>
          </p:cNvGraphicFramePr>
          <p:nvPr>
            <p:ph idx="1"/>
            <p:extLst>
              <p:ext uri="{D42A27DB-BD31-4B8C-83A1-F6EECF244321}">
                <p14:modId xmlns:p14="http://schemas.microsoft.com/office/powerpoint/2010/main" val="38623056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5055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A0C6-80FA-39F9-76D9-4CDBB788651A}"/>
              </a:ext>
            </a:extLst>
          </p:cNvPr>
          <p:cNvSpPr>
            <a:spLocks noGrp="1"/>
          </p:cNvSpPr>
          <p:nvPr>
            <p:ph type="title"/>
          </p:nvPr>
        </p:nvSpPr>
        <p:spPr>
          <a:xfrm>
            <a:off x="640080" y="325369"/>
            <a:ext cx="4368602" cy="1956841"/>
          </a:xfrm>
        </p:spPr>
        <p:txBody>
          <a:bodyPr anchor="b">
            <a:normAutofit/>
          </a:bodyPr>
          <a:lstStyle/>
          <a:p>
            <a:r>
              <a:rPr lang="en-US" sz="5400" dirty="0"/>
              <a:t>My vision for the team</a:t>
            </a:r>
          </a:p>
        </p:txBody>
      </p:sp>
      <p:sp>
        <p:nvSpPr>
          <p:cNvPr id="3" name="Content Placeholder 2">
            <a:extLst>
              <a:ext uri="{FF2B5EF4-FFF2-40B4-BE49-F238E27FC236}">
                <a16:creationId xmlns:a16="http://schemas.microsoft.com/office/drawing/2014/main" id="{9EBD0531-3F26-01B0-5AB1-863D09C415A1}"/>
              </a:ext>
            </a:extLst>
          </p:cNvPr>
          <p:cNvSpPr>
            <a:spLocks noGrp="1"/>
          </p:cNvSpPr>
          <p:nvPr>
            <p:ph idx="1"/>
          </p:nvPr>
        </p:nvSpPr>
        <p:spPr>
          <a:xfrm>
            <a:off x="551098" y="2586994"/>
            <a:ext cx="5544902" cy="4271006"/>
          </a:xfrm>
        </p:spPr>
        <p:txBody>
          <a:bodyPr>
            <a:noAutofit/>
          </a:bodyPr>
          <a:lstStyle/>
          <a:p>
            <a:pPr>
              <a:lnSpc>
                <a:spcPct val="150000"/>
              </a:lnSpc>
              <a:spcBef>
                <a:spcPts val="0"/>
              </a:spcBef>
              <a:spcAft>
                <a:spcPts val="600"/>
              </a:spcAft>
              <a:tabLst>
                <a:tab pos="457200" algn="l"/>
              </a:tabLst>
            </a:pPr>
            <a:r>
              <a:rPr lang="en-US" sz="1700" b="1" dirty="0"/>
              <a:t>Ownership </a:t>
            </a:r>
            <a:r>
              <a:rPr lang="en-US" sz="1700" dirty="0"/>
              <a:t>of ,y tasks in software test engineering</a:t>
            </a:r>
          </a:p>
          <a:p>
            <a:pPr>
              <a:lnSpc>
                <a:spcPct val="150000"/>
              </a:lnSpc>
              <a:spcBef>
                <a:spcPts val="0"/>
              </a:spcBef>
              <a:spcAft>
                <a:spcPts val="600"/>
              </a:spcAft>
              <a:tabLst>
                <a:tab pos="457200" algn="l"/>
              </a:tabLst>
            </a:pPr>
            <a:r>
              <a:rPr lang="en-US" sz="1700" b="1" dirty="0"/>
              <a:t>Test planning </a:t>
            </a:r>
            <a:r>
              <a:rPr lang="en-US" sz="1700" dirty="0"/>
              <a:t>with requirements engineers</a:t>
            </a:r>
          </a:p>
          <a:p>
            <a:pPr>
              <a:lnSpc>
                <a:spcPct val="150000"/>
              </a:lnSpc>
              <a:spcBef>
                <a:spcPts val="0"/>
              </a:spcBef>
              <a:spcAft>
                <a:spcPts val="600"/>
              </a:spcAft>
              <a:tabLst>
                <a:tab pos="457200" algn="l"/>
              </a:tabLst>
            </a:pPr>
            <a:r>
              <a:rPr lang="en-US" sz="1700" b="1" dirty="0"/>
              <a:t>Test case creation </a:t>
            </a:r>
            <a:r>
              <a:rPr lang="en-US" sz="1700" dirty="0"/>
              <a:t>for integration, system and acceptance tests plus assist developers in unit testing</a:t>
            </a:r>
            <a:endParaRPr lang="en-US" sz="1700" b="1" dirty="0"/>
          </a:p>
          <a:p>
            <a:pPr>
              <a:lnSpc>
                <a:spcPct val="150000"/>
              </a:lnSpc>
              <a:spcBef>
                <a:spcPts val="0"/>
              </a:spcBef>
              <a:spcAft>
                <a:spcPts val="600"/>
              </a:spcAft>
              <a:tabLst>
                <a:tab pos="457200" algn="l"/>
              </a:tabLst>
            </a:pPr>
            <a:r>
              <a:rPr lang="en-US" sz="1700" b="1" dirty="0"/>
              <a:t>Test execution and reporting, </a:t>
            </a:r>
            <a:r>
              <a:rPr lang="en-US" sz="1700" dirty="0"/>
              <a:t>defect logging and closure in collaboration with developers</a:t>
            </a:r>
          </a:p>
          <a:p>
            <a:pPr>
              <a:lnSpc>
                <a:spcPct val="150000"/>
              </a:lnSpc>
              <a:spcBef>
                <a:spcPts val="0"/>
              </a:spcBef>
              <a:spcAft>
                <a:spcPts val="600"/>
              </a:spcAft>
              <a:tabLst>
                <a:tab pos="457200" algn="l"/>
              </a:tabLst>
            </a:pPr>
            <a:r>
              <a:rPr lang="en-US" sz="1700" b="1" dirty="0"/>
              <a:t>Improvement of CI pipeline </a:t>
            </a:r>
            <a:r>
              <a:rPr lang="en-US" sz="1700" dirty="0"/>
              <a:t>for test automation.</a:t>
            </a:r>
          </a:p>
          <a:p>
            <a:pPr>
              <a:lnSpc>
                <a:spcPct val="150000"/>
              </a:lnSpc>
              <a:spcBef>
                <a:spcPts val="0"/>
              </a:spcBef>
              <a:spcAft>
                <a:spcPts val="600"/>
              </a:spcAft>
              <a:tabLst>
                <a:tab pos="457200" algn="l"/>
              </a:tabLst>
            </a:pPr>
            <a:r>
              <a:rPr lang="en-US" sz="1700" b="1" dirty="0"/>
              <a:t>Follow best practices and build using the modern tech stack</a:t>
            </a:r>
          </a:p>
        </p:txBody>
      </p:sp>
      <p:pic>
        <p:nvPicPr>
          <p:cNvPr id="5" name="Picture 4" descr="Graph on document with pen">
            <a:extLst>
              <a:ext uri="{FF2B5EF4-FFF2-40B4-BE49-F238E27FC236}">
                <a16:creationId xmlns:a16="http://schemas.microsoft.com/office/drawing/2014/main" id="{0830F9D8-124C-A328-2FB6-4C77EEA22C19}"/>
              </a:ext>
            </a:extLst>
          </p:cNvPr>
          <p:cNvPicPr>
            <a:picLocks noChangeAspect="1"/>
          </p:cNvPicPr>
          <p:nvPr/>
        </p:nvPicPr>
        <p:blipFill>
          <a:blip r:embed="rId3"/>
          <a:srcRect l="23385" r="9662" b="-1"/>
          <a:stretch/>
        </p:blipFill>
        <p:spPr>
          <a:xfrm>
            <a:off x="6292645" y="10"/>
            <a:ext cx="589783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3605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25CEE-4562-6DB6-A3D3-C10D98A7C58B}"/>
              </a:ext>
            </a:extLst>
          </p:cNvPr>
          <p:cNvSpPr>
            <a:spLocks noGrp="1"/>
          </p:cNvSpPr>
          <p:nvPr>
            <p:ph type="title"/>
          </p:nvPr>
        </p:nvSpPr>
        <p:spPr>
          <a:xfrm>
            <a:off x="640080" y="325369"/>
            <a:ext cx="4368602" cy="1956841"/>
          </a:xfrm>
        </p:spPr>
        <p:txBody>
          <a:bodyPr anchor="b">
            <a:normAutofit fontScale="90000"/>
          </a:bodyPr>
          <a:lstStyle/>
          <a:p>
            <a:r>
              <a:rPr lang="en-US" sz="5400" dirty="0"/>
              <a:t>Vision: Automation of tests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DCA1DA-B64E-2AB0-874B-557983C96EDC}"/>
              </a:ext>
            </a:extLst>
          </p:cNvPr>
          <p:cNvSpPr>
            <a:spLocks noGrp="1"/>
          </p:cNvSpPr>
          <p:nvPr>
            <p:ph idx="1"/>
          </p:nvPr>
        </p:nvSpPr>
        <p:spPr>
          <a:xfrm>
            <a:off x="640080" y="2749131"/>
            <a:ext cx="4243589" cy="3957452"/>
          </a:xfrm>
        </p:spPr>
        <p:txBody>
          <a:bodyPr>
            <a:normAutofit fontScale="92500" lnSpcReduction="10000"/>
          </a:bodyPr>
          <a:lstStyle/>
          <a:p>
            <a:pPr marL="342900" marR="0" lvl="0" indent="-342900">
              <a:spcBef>
                <a:spcPts val="0"/>
              </a:spcBef>
              <a:spcAft>
                <a:spcPts val="0"/>
              </a:spcAft>
              <a:buFont typeface="Arial" panose="020B0604020202020204" pitchFamily="34" charset="0"/>
              <a:buChar char="•"/>
              <a:tabLst>
                <a:tab pos="457200" algn="l"/>
              </a:tabLst>
            </a:pPr>
            <a:r>
              <a:rPr lang="en-US" sz="1900" dirty="0"/>
              <a:t>Unified automation solution for devs and test engineers</a:t>
            </a:r>
            <a:br>
              <a:rPr lang="en-US" sz="1900" dirty="0"/>
            </a:br>
            <a:endParaRPr lang="en-US" sz="1900" dirty="0"/>
          </a:p>
          <a:p>
            <a:pPr marL="342900" marR="0" lvl="0" indent="-342900">
              <a:spcBef>
                <a:spcPts val="0"/>
              </a:spcBef>
              <a:spcAft>
                <a:spcPts val="0"/>
              </a:spcAft>
              <a:buFont typeface="Arial" panose="020B0604020202020204" pitchFamily="34" charset="0"/>
              <a:buChar char="•"/>
              <a:tabLst>
                <a:tab pos="457200" algn="l"/>
              </a:tabLst>
            </a:pPr>
            <a:r>
              <a:rPr lang="en-US" sz="1900" dirty="0"/>
              <a:t>Coverage for black box and white box testing. </a:t>
            </a:r>
          </a:p>
          <a:p>
            <a:pPr marL="800100" lvl="1" indent="-342900">
              <a:spcBef>
                <a:spcPts val="0"/>
              </a:spcBef>
              <a:tabLst>
                <a:tab pos="457200" algn="l"/>
              </a:tabLst>
            </a:pPr>
            <a:r>
              <a:rPr lang="en-US" sz="1500" dirty="0"/>
              <a:t>Making unit testing easy for developers</a:t>
            </a:r>
          </a:p>
          <a:p>
            <a:pPr marL="0" marR="0" lvl="0" indent="0">
              <a:spcBef>
                <a:spcPts val="0"/>
              </a:spcBef>
              <a:spcAft>
                <a:spcPts val="0"/>
              </a:spcAft>
              <a:buNone/>
              <a:tabLst>
                <a:tab pos="457200" algn="l"/>
              </a:tabLst>
            </a:pPr>
            <a:endParaRPr lang="en-US" sz="1900" dirty="0"/>
          </a:p>
          <a:p>
            <a:pPr marL="342900" marR="0" lvl="0" indent="-342900">
              <a:spcBef>
                <a:spcPts val="0"/>
              </a:spcBef>
              <a:spcAft>
                <a:spcPts val="0"/>
              </a:spcAft>
              <a:buFont typeface="Arial" panose="020B0604020202020204" pitchFamily="34" charset="0"/>
              <a:buChar char="•"/>
              <a:tabLst>
                <a:tab pos="457200" algn="l"/>
              </a:tabLst>
            </a:pPr>
            <a:r>
              <a:rPr lang="en-US" sz="1900" dirty="0"/>
              <a:t>Python for Test Scripting</a:t>
            </a:r>
          </a:p>
          <a:p>
            <a:pPr marL="800100" lvl="1" indent="-342900">
              <a:spcBef>
                <a:spcPts val="0"/>
              </a:spcBef>
              <a:tabLst>
                <a:tab pos="457200" algn="l"/>
              </a:tabLst>
            </a:pPr>
            <a:r>
              <a:rPr lang="en-US" sz="1500" dirty="0"/>
              <a:t>Efficient and scalable test scripting</a:t>
            </a:r>
            <a:br>
              <a:rPr lang="en-US" sz="1500" dirty="0"/>
            </a:br>
            <a:endParaRPr lang="en-US" sz="1500" dirty="0"/>
          </a:p>
          <a:p>
            <a:pPr marL="342900" marR="0" lvl="0" indent="-342900">
              <a:spcBef>
                <a:spcPts val="0"/>
              </a:spcBef>
              <a:spcAft>
                <a:spcPts val="0"/>
              </a:spcAft>
              <a:buFont typeface="Arial" panose="020B0604020202020204" pitchFamily="34" charset="0"/>
              <a:buChar char="•"/>
              <a:tabLst>
                <a:tab pos="457200" algn="l"/>
              </a:tabLst>
            </a:pPr>
            <a:r>
              <a:rPr lang="en-US" sz="1900" dirty="0"/>
              <a:t>Docker for Test Environments</a:t>
            </a:r>
          </a:p>
          <a:p>
            <a:pPr marL="800100" lvl="1" indent="-342900">
              <a:spcBef>
                <a:spcPts val="0"/>
              </a:spcBef>
              <a:tabLst>
                <a:tab pos="457200" algn="l"/>
              </a:tabLst>
            </a:pPr>
            <a:r>
              <a:rPr lang="en-US" sz="1500" dirty="0"/>
              <a:t>Consistent and isolated test environments</a:t>
            </a:r>
            <a:br>
              <a:rPr lang="en-US" sz="1500" dirty="0"/>
            </a:br>
            <a:endParaRPr lang="en-US" sz="1500" dirty="0"/>
          </a:p>
          <a:p>
            <a:pPr marL="342900" marR="0" lvl="0" indent="-342900">
              <a:spcBef>
                <a:spcPts val="0"/>
              </a:spcBef>
              <a:spcAft>
                <a:spcPts val="0"/>
              </a:spcAft>
              <a:buFont typeface="Arial" panose="020B0604020202020204" pitchFamily="34" charset="0"/>
              <a:buChar char="•"/>
              <a:tabLst>
                <a:tab pos="457200" algn="l"/>
              </a:tabLst>
            </a:pPr>
            <a:r>
              <a:rPr lang="en-US" sz="1900" dirty="0"/>
              <a:t>CI/CD for Continuous Testing:</a:t>
            </a:r>
          </a:p>
          <a:p>
            <a:pPr marL="800100" lvl="1" indent="-342900">
              <a:spcBef>
                <a:spcPts val="0"/>
              </a:spcBef>
              <a:tabLst>
                <a:tab pos="457200" algn="l"/>
              </a:tabLst>
            </a:pPr>
            <a:r>
              <a:rPr lang="en-US" sz="1500" dirty="0"/>
              <a:t>Automated testing integrated into the STLC pipeline</a:t>
            </a:r>
            <a:br>
              <a:rPr lang="en-US" sz="1500" dirty="0"/>
            </a:br>
            <a:endParaRPr lang="en-US" sz="1500" dirty="0"/>
          </a:p>
          <a:p>
            <a:pPr marL="342900" marR="0" lvl="0" indent="-342900">
              <a:spcBef>
                <a:spcPts val="0"/>
              </a:spcBef>
              <a:spcAft>
                <a:spcPts val="0"/>
              </a:spcAft>
              <a:buFont typeface="Arial" panose="020B0604020202020204" pitchFamily="34" charset="0"/>
              <a:buChar char="•"/>
              <a:tabLst>
                <a:tab pos="457200" algn="l"/>
              </a:tabLst>
            </a:pPr>
            <a:r>
              <a:rPr lang="en-US" sz="1900" dirty="0"/>
              <a:t>Automated Test Reporting: Real-time insights and dashboards for test results</a:t>
            </a:r>
          </a:p>
          <a:p>
            <a:endParaRPr lang="en-US" sz="1900" dirty="0"/>
          </a:p>
        </p:txBody>
      </p:sp>
      <p:pic>
        <p:nvPicPr>
          <p:cNvPr id="5" name="Picture 4" descr="Pipette filling tray with sample">
            <a:extLst>
              <a:ext uri="{FF2B5EF4-FFF2-40B4-BE49-F238E27FC236}">
                <a16:creationId xmlns:a16="http://schemas.microsoft.com/office/drawing/2014/main" id="{D3D88FD0-70D0-A2CC-3405-00EC3B6035B9}"/>
              </a:ext>
            </a:extLst>
          </p:cNvPr>
          <p:cNvPicPr>
            <a:picLocks noChangeAspect="1"/>
          </p:cNvPicPr>
          <p:nvPr/>
        </p:nvPicPr>
        <p:blipFill>
          <a:blip r:embed="rId3"/>
          <a:srcRect l="6189" r="2685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7184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8D086-2BCE-B738-C656-89E8B6EA3EDE}"/>
              </a:ext>
            </a:extLst>
          </p:cNvPr>
          <p:cNvSpPr>
            <a:spLocks noGrp="1"/>
          </p:cNvSpPr>
          <p:nvPr>
            <p:ph type="title"/>
          </p:nvPr>
        </p:nvSpPr>
        <p:spPr>
          <a:xfrm>
            <a:off x="640080" y="325369"/>
            <a:ext cx="4368602" cy="1956841"/>
          </a:xfrm>
        </p:spPr>
        <p:txBody>
          <a:bodyPr anchor="b">
            <a:normAutofit fontScale="90000"/>
          </a:bodyPr>
          <a:lstStyle/>
          <a:p>
            <a:r>
              <a:rPr lang="en-US" sz="5400" dirty="0"/>
              <a:t>Vision: AI in Test Engineering</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B494E4-2919-CC2F-47CE-015D2EAD0B03}"/>
              </a:ext>
            </a:extLst>
          </p:cNvPr>
          <p:cNvSpPr>
            <a:spLocks noGrp="1"/>
          </p:cNvSpPr>
          <p:nvPr>
            <p:ph idx="1"/>
          </p:nvPr>
        </p:nvSpPr>
        <p:spPr>
          <a:xfrm>
            <a:off x="551012" y="2596138"/>
            <a:ext cx="5348344" cy="3835454"/>
          </a:xfrm>
        </p:spPr>
        <p:txBody>
          <a:bodyPr>
            <a:noAutofit/>
          </a:bodyPr>
          <a:lstStyle/>
          <a:p>
            <a:pPr>
              <a:lnSpc>
                <a:spcPct val="150000"/>
              </a:lnSpc>
            </a:pPr>
            <a:r>
              <a:rPr lang="en-US" sz="1800" dirty="0"/>
              <a:t>Generative-AI in multiple stages of STLC</a:t>
            </a:r>
          </a:p>
          <a:p>
            <a:pPr>
              <a:lnSpc>
                <a:spcPct val="150000"/>
              </a:lnSpc>
            </a:pPr>
            <a:r>
              <a:rPr lang="en-US" sz="1800" dirty="0"/>
              <a:t>Unit test cases creation with code-based Gen AI models</a:t>
            </a:r>
          </a:p>
          <a:p>
            <a:pPr>
              <a:lnSpc>
                <a:spcPct val="150000"/>
              </a:lnSpc>
            </a:pPr>
            <a:r>
              <a:rPr lang="en-US" sz="1800" dirty="0"/>
              <a:t>Test case creation for system tests based on requirements engineering using large language model (LLM)</a:t>
            </a:r>
          </a:p>
          <a:p>
            <a:pPr>
              <a:lnSpc>
                <a:spcPct val="150000"/>
              </a:lnSpc>
            </a:pPr>
            <a:r>
              <a:rPr lang="en-US" sz="1800" dirty="0"/>
              <a:t>Test Analysis and Report generations using data analysis models such as pandasai </a:t>
            </a:r>
          </a:p>
          <a:p>
            <a:pPr>
              <a:lnSpc>
                <a:spcPct val="150000"/>
              </a:lnSpc>
            </a:pPr>
            <a:r>
              <a:rPr lang="en-US" sz="1800" dirty="0"/>
              <a:t>Finally, documentation through LLMs.</a:t>
            </a:r>
          </a:p>
        </p:txBody>
      </p:sp>
      <p:pic>
        <p:nvPicPr>
          <p:cNvPr id="5" name="Picture 4" descr="Abstract background of data">
            <a:extLst>
              <a:ext uri="{FF2B5EF4-FFF2-40B4-BE49-F238E27FC236}">
                <a16:creationId xmlns:a16="http://schemas.microsoft.com/office/drawing/2014/main" id="{F30717B2-2F6F-0E50-410F-4181D8550351}"/>
              </a:ext>
            </a:extLst>
          </p:cNvPr>
          <p:cNvPicPr>
            <a:picLocks noChangeAspect="1"/>
          </p:cNvPicPr>
          <p:nvPr/>
        </p:nvPicPr>
        <p:blipFill>
          <a:blip r:embed="rId3"/>
          <a:srcRect l="17580" r="25999"/>
          <a:stretch/>
        </p:blipFill>
        <p:spPr>
          <a:xfrm>
            <a:off x="6292645" y="10"/>
            <a:ext cx="589783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4869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3954B-B857-2C8B-78A6-8E1FBF3C8AE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Questions ?</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9371F673-FD28-6E39-3FD2-6CC70F62C450}"/>
              </a:ext>
            </a:extLst>
          </p:cNvPr>
          <p:cNvPicPr>
            <a:picLocks noChangeAspect="1"/>
          </p:cNvPicPr>
          <p:nvPr/>
        </p:nvPicPr>
        <p:blipFill>
          <a:blip r:embed="rId2"/>
          <a:srcRect l="37384" r="243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7182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5A570-153E-5DCE-36E8-106D78C1215E}"/>
              </a:ext>
            </a:extLst>
          </p:cNvPr>
          <p:cNvSpPr>
            <a:spLocks noGrp="1"/>
          </p:cNvSpPr>
          <p:nvPr>
            <p:ph type="title"/>
          </p:nvPr>
        </p:nvSpPr>
        <p:spPr>
          <a:xfrm>
            <a:off x="5297593" y="329184"/>
            <a:ext cx="6251110" cy="1783080"/>
          </a:xfrm>
        </p:spPr>
        <p:txBody>
          <a:bodyPr anchor="b">
            <a:normAutofit/>
          </a:bodyPr>
          <a:lstStyle/>
          <a:p>
            <a:r>
              <a:rPr lang="en-US" sz="6600" dirty="0"/>
              <a:t>ABOUT ME</a:t>
            </a:r>
          </a:p>
        </p:txBody>
      </p:sp>
      <p:pic>
        <p:nvPicPr>
          <p:cNvPr id="5" name="Picture 4" descr="CPU with binary numbers and blueprint">
            <a:extLst>
              <a:ext uri="{FF2B5EF4-FFF2-40B4-BE49-F238E27FC236}">
                <a16:creationId xmlns:a16="http://schemas.microsoft.com/office/drawing/2014/main" id="{16D0A549-30A0-5D34-4259-39B38EFC56AD}"/>
              </a:ext>
            </a:extLst>
          </p:cNvPr>
          <p:cNvPicPr>
            <a:picLocks noChangeAspect="1"/>
          </p:cNvPicPr>
          <p:nvPr/>
        </p:nvPicPr>
        <p:blipFill>
          <a:blip r:embed="rId2"/>
          <a:srcRect l="33366" r="2843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CEF02D-CE07-507B-FFD5-1DDF0A73AEA4}"/>
              </a:ext>
            </a:extLst>
          </p:cNvPr>
          <p:cNvSpPr>
            <a:spLocks noGrp="1"/>
          </p:cNvSpPr>
          <p:nvPr>
            <p:ph idx="1"/>
          </p:nvPr>
        </p:nvSpPr>
        <p:spPr>
          <a:xfrm>
            <a:off x="5297593" y="2559171"/>
            <a:ext cx="6251110" cy="3749040"/>
          </a:xfrm>
        </p:spPr>
        <p:txBody>
          <a:bodyPr>
            <a:normAutofit fontScale="92500" lnSpcReduction="20000"/>
          </a:bodyPr>
          <a:lstStyle/>
          <a:p>
            <a:pPr>
              <a:lnSpc>
                <a:spcPct val="150000"/>
              </a:lnSpc>
            </a:pPr>
            <a:r>
              <a:rPr lang="en-US" sz="2200" b="1" dirty="0"/>
              <a:t>Bachelors</a:t>
            </a:r>
            <a:r>
              <a:rPr lang="en-US" sz="2200" dirty="0"/>
              <a:t> in Electronics Engineering from India</a:t>
            </a:r>
          </a:p>
          <a:p>
            <a:pPr>
              <a:lnSpc>
                <a:spcPct val="150000"/>
              </a:lnSpc>
            </a:pPr>
            <a:r>
              <a:rPr lang="en-US" sz="2200" b="1" dirty="0"/>
              <a:t>2 years </a:t>
            </a:r>
            <a:r>
              <a:rPr lang="en-US" sz="2200" dirty="0"/>
              <a:t>as embedded software test and automation engineer for Eaton</a:t>
            </a:r>
            <a:endParaRPr lang="en-US" sz="2200" b="1" dirty="0"/>
          </a:p>
          <a:p>
            <a:pPr>
              <a:lnSpc>
                <a:spcPct val="150000"/>
              </a:lnSpc>
            </a:pPr>
            <a:r>
              <a:rPr lang="en-US" sz="2200" b="1" dirty="0"/>
              <a:t>Masters</a:t>
            </a:r>
            <a:r>
              <a:rPr lang="en-US" sz="2200" dirty="0"/>
              <a:t> in Communication Engineering at TUM</a:t>
            </a:r>
          </a:p>
          <a:p>
            <a:pPr>
              <a:lnSpc>
                <a:spcPct val="150000"/>
              </a:lnSpc>
            </a:pPr>
            <a:r>
              <a:rPr lang="en-US" sz="2200" b="1" dirty="0"/>
              <a:t>2.5 years </a:t>
            </a:r>
            <a:r>
              <a:rPr lang="en-US" sz="2200" dirty="0"/>
              <a:t>in product &amp; test engineering at Infineon Technologies</a:t>
            </a:r>
          </a:p>
          <a:p>
            <a:pPr>
              <a:lnSpc>
                <a:spcPct val="150000"/>
              </a:lnSpc>
            </a:pPr>
            <a:r>
              <a:rPr lang="en-US" sz="2200" b="1" dirty="0"/>
              <a:t>2</a:t>
            </a:r>
            <a:r>
              <a:rPr lang="en-US" sz="2200" b="1" baseline="30000" dirty="0"/>
              <a:t>nd</a:t>
            </a:r>
            <a:r>
              <a:rPr lang="en-US" sz="2200" b="1" dirty="0"/>
              <a:t> prize </a:t>
            </a:r>
            <a:r>
              <a:rPr lang="en-US" sz="2200" dirty="0"/>
              <a:t>Winner of Rohde &amp; Schwarz global engineering competition for AI in test engineering ($3000 prize)</a:t>
            </a:r>
          </a:p>
        </p:txBody>
      </p:sp>
    </p:spTree>
    <p:extLst>
      <p:ext uri="{BB962C8B-B14F-4D97-AF65-F5344CB8AC3E}">
        <p14:creationId xmlns:p14="http://schemas.microsoft.com/office/powerpoint/2010/main" val="192510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AC4D7A-1B48-AE81-A454-06C388193AD6}"/>
              </a:ext>
            </a:extLst>
          </p:cNvPr>
          <p:cNvSpPr>
            <a:spLocks noGrp="1"/>
          </p:cNvSpPr>
          <p:nvPr>
            <p:ph idx="1"/>
          </p:nvPr>
        </p:nvSpPr>
        <p:spPr>
          <a:xfrm>
            <a:off x="640080" y="2872899"/>
            <a:ext cx="4243589" cy="3320668"/>
          </a:xfrm>
        </p:spPr>
        <p:txBody>
          <a:bodyPr>
            <a:normAutofit lnSpcReduction="10000"/>
          </a:bodyPr>
          <a:lstStyle/>
          <a:p>
            <a:pPr>
              <a:lnSpc>
                <a:spcPct val="150000"/>
              </a:lnSpc>
            </a:pPr>
            <a:r>
              <a:rPr lang="en-US" sz="2200" dirty="0"/>
              <a:t>NASA lost a $125 million Mars orbiter</a:t>
            </a:r>
          </a:p>
          <a:p>
            <a:pPr>
              <a:lnSpc>
                <a:spcPct val="150000"/>
              </a:lnSpc>
            </a:pPr>
            <a:r>
              <a:rPr lang="en-US" sz="2200" dirty="0"/>
              <a:t>Because of mismatch between Imperial and Metric system</a:t>
            </a:r>
          </a:p>
          <a:p>
            <a:pPr>
              <a:lnSpc>
                <a:spcPct val="150000"/>
              </a:lnSpc>
            </a:pPr>
            <a:r>
              <a:rPr lang="en-US" sz="2200" dirty="0"/>
              <a:t>Could have been avoided with better testing</a:t>
            </a:r>
          </a:p>
          <a:p>
            <a:pPr>
              <a:lnSpc>
                <a:spcPct val="150000"/>
              </a:lnSpc>
            </a:pPr>
            <a:endParaRPr lang="en-US" sz="2200" dirty="0"/>
          </a:p>
          <a:p>
            <a:pPr>
              <a:lnSpc>
                <a:spcPct val="150000"/>
              </a:lnSpc>
            </a:pPr>
            <a:endParaRPr lang="en-US" sz="2200" dirty="0"/>
          </a:p>
        </p:txBody>
      </p:sp>
      <p:pic>
        <p:nvPicPr>
          <p:cNvPr id="7" name="Picture 6" descr="A robot on a red planet&#10;&#10;Description automatically generated">
            <a:extLst>
              <a:ext uri="{FF2B5EF4-FFF2-40B4-BE49-F238E27FC236}">
                <a16:creationId xmlns:a16="http://schemas.microsoft.com/office/drawing/2014/main" id="{70D329DB-BEDD-7397-4174-CBF567AC3F81}"/>
              </a:ext>
            </a:extLst>
          </p:cNvPr>
          <p:cNvPicPr>
            <a:picLocks noChangeAspect="1"/>
          </p:cNvPicPr>
          <p:nvPr/>
        </p:nvPicPr>
        <p:blipFill>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itle 1">
            <a:extLst>
              <a:ext uri="{FF2B5EF4-FFF2-40B4-BE49-F238E27FC236}">
                <a16:creationId xmlns:a16="http://schemas.microsoft.com/office/drawing/2014/main" id="{28793EF8-555A-5148-C901-9F5FD28DDE4E}"/>
              </a:ext>
            </a:extLst>
          </p:cNvPr>
          <p:cNvSpPr txBox="1">
            <a:spLocks/>
          </p:cNvSpPr>
          <p:nvPr/>
        </p:nvSpPr>
        <p:spPr>
          <a:xfrm>
            <a:off x="640079" y="406132"/>
            <a:ext cx="5017143" cy="19568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t>Why do you need a test engineer?</a:t>
            </a:r>
            <a:endParaRPr lang="en-US" sz="5400" dirty="0"/>
          </a:p>
        </p:txBody>
      </p:sp>
    </p:spTree>
    <p:extLst>
      <p:ext uri="{BB962C8B-B14F-4D97-AF65-F5344CB8AC3E}">
        <p14:creationId xmlns:p14="http://schemas.microsoft.com/office/powerpoint/2010/main" val="413780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10CA9-C9FC-3730-F52D-3D02285DE774}"/>
              </a:ext>
            </a:extLst>
          </p:cNvPr>
          <p:cNvSpPr>
            <a:spLocks noGrp="1"/>
          </p:cNvSpPr>
          <p:nvPr>
            <p:ph type="title"/>
          </p:nvPr>
        </p:nvSpPr>
        <p:spPr>
          <a:xfrm>
            <a:off x="640080" y="325369"/>
            <a:ext cx="4368602" cy="1956841"/>
          </a:xfrm>
        </p:spPr>
        <p:txBody>
          <a:bodyPr anchor="b">
            <a:normAutofit/>
          </a:bodyPr>
          <a:lstStyle/>
          <a:p>
            <a:r>
              <a:rPr lang="en-US" sz="5400" dirty="0"/>
              <a:t>Possible</a:t>
            </a:r>
            <a:br>
              <a:rPr lang="en-US" sz="5400" dirty="0"/>
            </a:br>
            <a:r>
              <a:rPr lang="en-US" sz="5400" dirty="0"/>
              <a:t>Solution ?</a:t>
            </a:r>
            <a:endParaRPr lang="en-US" sz="5400" b="1" dirty="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AC4D7A-1B48-AE81-A454-06C388193AD6}"/>
              </a:ext>
            </a:extLst>
          </p:cNvPr>
          <p:cNvSpPr>
            <a:spLocks noGrp="1"/>
          </p:cNvSpPr>
          <p:nvPr>
            <p:ph idx="1"/>
          </p:nvPr>
        </p:nvSpPr>
        <p:spPr>
          <a:xfrm>
            <a:off x="640080" y="2872899"/>
            <a:ext cx="4500880" cy="3320668"/>
          </a:xfrm>
        </p:spPr>
        <p:txBody>
          <a:bodyPr>
            <a:normAutofit/>
          </a:bodyPr>
          <a:lstStyle/>
          <a:p>
            <a:pPr>
              <a:lnSpc>
                <a:spcPct val="150000"/>
              </a:lnSpc>
            </a:pPr>
            <a:r>
              <a:rPr lang="en-US" sz="2200" dirty="0"/>
              <a:t>Send an engineer to space for a fix?</a:t>
            </a:r>
          </a:p>
          <a:p>
            <a:pPr>
              <a:lnSpc>
                <a:spcPct val="150000"/>
              </a:lnSpc>
            </a:pPr>
            <a:r>
              <a:rPr lang="en-US" sz="2200" dirty="0"/>
              <a:t>Extremely costly</a:t>
            </a:r>
          </a:p>
          <a:p>
            <a:pPr>
              <a:lnSpc>
                <a:spcPct val="150000"/>
              </a:lnSpc>
            </a:pPr>
            <a:r>
              <a:rPr lang="en-US" sz="2200" dirty="0"/>
              <a:t>Life risk</a:t>
            </a:r>
          </a:p>
          <a:p>
            <a:pPr>
              <a:lnSpc>
                <a:spcPct val="150000"/>
              </a:lnSpc>
            </a:pPr>
            <a:r>
              <a:rPr lang="en-US" sz="2200" dirty="0"/>
              <a:t>Not a practical solution</a:t>
            </a:r>
          </a:p>
        </p:txBody>
      </p:sp>
      <p:pic>
        <p:nvPicPr>
          <p:cNvPr id="5" name="Picture 4" descr="An astronaut in space with a computer&#10;&#10;Description automatically generated">
            <a:extLst>
              <a:ext uri="{FF2B5EF4-FFF2-40B4-BE49-F238E27FC236}">
                <a16:creationId xmlns:a16="http://schemas.microsoft.com/office/drawing/2014/main" id="{270FA00C-D43A-A9E8-E330-4D5C1A6FFAD2}"/>
              </a:ext>
            </a:extLst>
          </p:cNvPr>
          <p:cNvPicPr>
            <a:picLocks noChangeAspect="1"/>
          </p:cNvPicPr>
          <p:nvPr/>
        </p:nvPicPr>
        <p:blipFill>
          <a:blip r:embed="rId3"/>
          <a:srcRect b="303"/>
          <a:stretch/>
        </p:blipFill>
        <p:spPr>
          <a:xfrm>
            <a:off x="5313225" y="271857"/>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9393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10CA9-C9FC-3730-F52D-3D02285DE774}"/>
              </a:ext>
            </a:extLst>
          </p:cNvPr>
          <p:cNvSpPr>
            <a:spLocks noGrp="1"/>
          </p:cNvSpPr>
          <p:nvPr>
            <p:ph type="title"/>
          </p:nvPr>
        </p:nvSpPr>
        <p:spPr>
          <a:xfrm>
            <a:off x="5297762" y="329184"/>
            <a:ext cx="6251110" cy="1783080"/>
          </a:xfrm>
        </p:spPr>
        <p:txBody>
          <a:bodyPr anchor="b">
            <a:normAutofit/>
          </a:bodyPr>
          <a:lstStyle/>
          <a:p>
            <a:r>
              <a:rPr lang="en-US" sz="5400" dirty="0"/>
              <a:t>Real </a:t>
            </a:r>
            <a:br>
              <a:rPr lang="en-US" sz="5400" dirty="0"/>
            </a:br>
            <a:r>
              <a:rPr lang="en-US" sz="5400" dirty="0"/>
              <a:t>Solution</a:t>
            </a:r>
            <a:endParaRPr lang="en-US" sz="5400" b="1" dirty="0"/>
          </a:p>
        </p:txBody>
      </p:sp>
      <p:pic>
        <p:nvPicPr>
          <p:cNvPr id="7" name="Picture 6" descr="A person working on a computer&#10;&#10;Description automatically generated">
            <a:extLst>
              <a:ext uri="{FF2B5EF4-FFF2-40B4-BE49-F238E27FC236}">
                <a16:creationId xmlns:a16="http://schemas.microsoft.com/office/drawing/2014/main" id="{E504E9EE-6A28-808F-A294-CC1F59F5A347}"/>
              </a:ext>
            </a:extLst>
          </p:cNvPr>
          <p:cNvPicPr>
            <a:picLocks noChangeAspect="1"/>
          </p:cNvPicPr>
          <p:nvPr/>
        </p:nvPicPr>
        <p:blipFill>
          <a:blip r:embed="rId3"/>
          <a:srcRect l="14383" r="1770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AC4D7A-1B48-AE81-A454-06C388193AD6}"/>
              </a:ext>
            </a:extLst>
          </p:cNvPr>
          <p:cNvSpPr>
            <a:spLocks noGrp="1"/>
          </p:cNvSpPr>
          <p:nvPr>
            <p:ph idx="1"/>
          </p:nvPr>
        </p:nvSpPr>
        <p:spPr>
          <a:xfrm>
            <a:off x="5297762" y="2706624"/>
            <a:ext cx="6251110" cy="3483864"/>
          </a:xfrm>
        </p:spPr>
        <p:txBody>
          <a:bodyPr>
            <a:normAutofit/>
          </a:bodyPr>
          <a:lstStyle/>
          <a:p>
            <a:pPr marL="0" indent="0">
              <a:spcBef>
                <a:spcPct val="0"/>
              </a:spcBef>
              <a:buNone/>
            </a:pPr>
            <a:r>
              <a:rPr lang="en-US" sz="5400" dirty="0">
                <a:latin typeface="+mj-lt"/>
                <a:ea typeface="+mj-ea"/>
                <a:cs typeface="+mj-cs"/>
              </a:rPr>
              <a:t>A Test Engineer</a:t>
            </a:r>
          </a:p>
          <a:p>
            <a:pPr marL="0" indent="0">
              <a:spcBef>
                <a:spcPct val="0"/>
              </a:spcBef>
              <a:buNone/>
            </a:pPr>
            <a:endParaRPr lang="en-US" sz="5400" dirty="0">
              <a:latin typeface="+mj-lt"/>
              <a:ea typeface="+mj-ea"/>
              <a:cs typeface="+mj-cs"/>
            </a:endParaRPr>
          </a:p>
        </p:txBody>
      </p:sp>
    </p:spTree>
    <p:extLst>
      <p:ext uri="{BB962C8B-B14F-4D97-AF65-F5344CB8AC3E}">
        <p14:creationId xmlns:p14="http://schemas.microsoft.com/office/powerpoint/2010/main" val="319020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C39DC-563A-AE61-613C-9CACAFF8622B}"/>
              </a:ext>
            </a:extLst>
          </p:cNvPr>
          <p:cNvSpPr>
            <a:spLocks noGrp="1"/>
          </p:cNvSpPr>
          <p:nvPr>
            <p:ph type="title"/>
          </p:nvPr>
        </p:nvSpPr>
        <p:spPr>
          <a:xfrm>
            <a:off x="838200" y="365125"/>
            <a:ext cx="10515600" cy="1325563"/>
          </a:xfrm>
        </p:spPr>
        <p:txBody>
          <a:bodyPr>
            <a:normAutofit/>
          </a:bodyPr>
          <a:lstStyle/>
          <a:p>
            <a:r>
              <a:rPr lang="en-US" sz="5400" dirty="0"/>
              <a:t>Why do you need a test engineer?</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DBAC97-8D0A-5AD9-B87A-AE516C4A1872}"/>
              </a:ext>
            </a:extLst>
          </p:cNvPr>
          <p:cNvSpPr txBox="1"/>
          <p:nvPr/>
        </p:nvSpPr>
        <p:spPr>
          <a:xfrm>
            <a:off x="1552985" y="2198168"/>
            <a:ext cx="525780" cy="461665"/>
          </a:xfrm>
          <a:prstGeom prst="rect">
            <a:avLst/>
          </a:prstGeom>
          <a:noFill/>
        </p:spPr>
        <p:txBody>
          <a:bodyPr wrap="square" rtlCol="0">
            <a:spAutoFit/>
          </a:bodyPr>
          <a:lstStyle/>
          <a:p>
            <a:pPr algn="r"/>
            <a:r>
              <a:rPr lang="en-US" dirty="0"/>
              <a:t>60</a:t>
            </a:r>
          </a:p>
        </p:txBody>
      </p:sp>
      <p:grpSp>
        <p:nvGrpSpPr>
          <p:cNvPr id="13" name="Group 70">
            <a:extLst>
              <a:ext uri="{FF2B5EF4-FFF2-40B4-BE49-F238E27FC236}">
                <a16:creationId xmlns:a16="http://schemas.microsoft.com/office/drawing/2014/main" id="{8CADD000-E081-FF9D-70AB-B28133B2AC0D}"/>
              </a:ext>
            </a:extLst>
          </p:cNvPr>
          <p:cNvGrpSpPr/>
          <p:nvPr/>
        </p:nvGrpSpPr>
        <p:grpSpPr>
          <a:xfrm>
            <a:off x="1552985" y="2426047"/>
            <a:ext cx="6749848" cy="2935076"/>
            <a:chOff x="186690" y="1588049"/>
            <a:chExt cx="6749848" cy="2935076"/>
          </a:xfrm>
        </p:grpSpPr>
        <p:cxnSp>
          <p:nvCxnSpPr>
            <p:cNvPr id="14" name="Straight Connector 13">
              <a:extLst>
                <a:ext uri="{FF2B5EF4-FFF2-40B4-BE49-F238E27FC236}">
                  <a16:creationId xmlns:a16="http://schemas.microsoft.com/office/drawing/2014/main" id="{851A9B98-7CF0-A10A-140B-78F64D937AA2}"/>
                </a:ext>
              </a:extLst>
            </p:cNvPr>
            <p:cNvCxnSpPr/>
            <p:nvPr/>
          </p:nvCxnSpPr>
          <p:spPr>
            <a:xfrm>
              <a:off x="712470" y="1592580"/>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11F810-6EED-FE55-D58C-C3590079798E}"/>
                </a:ext>
              </a:extLst>
            </p:cNvPr>
            <p:cNvCxnSpPr/>
            <p:nvPr/>
          </p:nvCxnSpPr>
          <p:spPr>
            <a:xfrm>
              <a:off x="712470" y="2049145"/>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15DFD-3C7A-BC28-B9A1-9C52A3A35453}"/>
                </a:ext>
              </a:extLst>
            </p:cNvPr>
            <p:cNvCxnSpPr/>
            <p:nvPr/>
          </p:nvCxnSpPr>
          <p:spPr>
            <a:xfrm>
              <a:off x="712470" y="2505710"/>
              <a:ext cx="6222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33BD7EF-02C0-9144-19F3-B877B69821F5}"/>
                </a:ext>
              </a:extLst>
            </p:cNvPr>
            <p:cNvCxnSpPr/>
            <p:nvPr/>
          </p:nvCxnSpPr>
          <p:spPr>
            <a:xfrm>
              <a:off x="712470" y="2962275"/>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75D094-B5C9-8A7B-333B-13398EE2A918}"/>
                </a:ext>
              </a:extLst>
            </p:cNvPr>
            <p:cNvCxnSpPr/>
            <p:nvPr/>
          </p:nvCxnSpPr>
          <p:spPr>
            <a:xfrm>
              <a:off x="712470" y="3418840"/>
              <a:ext cx="6222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34C0BF-E9D1-CCBB-83EC-5BC0825CBD21}"/>
                </a:ext>
              </a:extLst>
            </p:cNvPr>
            <p:cNvCxnSpPr/>
            <p:nvPr/>
          </p:nvCxnSpPr>
          <p:spPr>
            <a:xfrm>
              <a:off x="712470" y="3875405"/>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4BF90B5-9A11-4729-49E2-A3CE1B44F931}"/>
                </a:ext>
              </a:extLst>
            </p:cNvPr>
            <p:cNvSpPr txBox="1"/>
            <p:nvPr/>
          </p:nvSpPr>
          <p:spPr>
            <a:xfrm>
              <a:off x="186690" y="1810385"/>
              <a:ext cx="525780" cy="461665"/>
            </a:xfrm>
            <a:prstGeom prst="rect">
              <a:avLst/>
            </a:prstGeom>
            <a:noFill/>
          </p:spPr>
          <p:txBody>
            <a:bodyPr wrap="square" rtlCol="0">
              <a:spAutoFit/>
            </a:bodyPr>
            <a:lstStyle/>
            <a:p>
              <a:pPr algn="r"/>
              <a:r>
                <a:rPr lang="en-US" dirty="0"/>
                <a:t>50</a:t>
              </a:r>
            </a:p>
          </p:txBody>
        </p:sp>
        <p:sp>
          <p:nvSpPr>
            <p:cNvPr id="28" name="TextBox 27">
              <a:extLst>
                <a:ext uri="{FF2B5EF4-FFF2-40B4-BE49-F238E27FC236}">
                  <a16:creationId xmlns:a16="http://schemas.microsoft.com/office/drawing/2014/main" id="{F881D950-0112-C3EF-6795-74B036F1144E}"/>
                </a:ext>
              </a:extLst>
            </p:cNvPr>
            <p:cNvSpPr txBox="1"/>
            <p:nvPr/>
          </p:nvSpPr>
          <p:spPr>
            <a:xfrm>
              <a:off x="186690" y="2260600"/>
              <a:ext cx="525780" cy="461665"/>
            </a:xfrm>
            <a:prstGeom prst="rect">
              <a:avLst/>
            </a:prstGeom>
            <a:noFill/>
          </p:spPr>
          <p:txBody>
            <a:bodyPr wrap="square" rtlCol="0">
              <a:spAutoFit/>
            </a:bodyPr>
            <a:lstStyle/>
            <a:p>
              <a:pPr algn="r"/>
              <a:r>
                <a:rPr lang="en-US" dirty="0"/>
                <a:t>40</a:t>
              </a:r>
            </a:p>
          </p:txBody>
        </p:sp>
        <p:sp>
          <p:nvSpPr>
            <p:cNvPr id="29" name="TextBox 28">
              <a:extLst>
                <a:ext uri="{FF2B5EF4-FFF2-40B4-BE49-F238E27FC236}">
                  <a16:creationId xmlns:a16="http://schemas.microsoft.com/office/drawing/2014/main" id="{384CF57A-1C39-E838-93B5-B4A6C230BF5E}"/>
                </a:ext>
              </a:extLst>
            </p:cNvPr>
            <p:cNvSpPr txBox="1"/>
            <p:nvPr/>
          </p:nvSpPr>
          <p:spPr>
            <a:xfrm>
              <a:off x="186690" y="2710815"/>
              <a:ext cx="525780" cy="461665"/>
            </a:xfrm>
            <a:prstGeom prst="rect">
              <a:avLst/>
            </a:prstGeom>
            <a:noFill/>
          </p:spPr>
          <p:txBody>
            <a:bodyPr wrap="square" rtlCol="0">
              <a:spAutoFit/>
            </a:bodyPr>
            <a:lstStyle/>
            <a:p>
              <a:pPr algn="r"/>
              <a:r>
                <a:rPr lang="en-US" dirty="0"/>
                <a:t>30</a:t>
              </a:r>
            </a:p>
          </p:txBody>
        </p:sp>
        <p:sp>
          <p:nvSpPr>
            <p:cNvPr id="30" name="TextBox 29">
              <a:extLst>
                <a:ext uri="{FF2B5EF4-FFF2-40B4-BE49-F238E27FC236}">
                  <a16:creationId xmlns:a16="http://schemas.microsoft.com/office/drawing/2014/main" id="{08E31318-8EC8-1C37-820D-25A45E81B80C}"/>
                </a:ext>
              </a:extLst>
            </p:cNvPr>
            <p:cNvSpPr txBox="1"/>
            <p:nvPr/>
          </p:nvSpPr>
          <p:spPr>
            <a:xfrm>
              <a:off x="186690" y="3161030"/>
              <a:ext cx="525780" cy="461665"/>
            </a:xfrm>
            <a:prstGeom prst="rect">
              <a:avLst/>
            </a:prstGeom>
            <a:noFill/>
          </p:spPr>
          <p:txBody>
            <a:bodyPr wrap="square" rtlCol="0">
              <a:spAutoFit/>
            </a:bodyPr>
            <a:lstStyle/>
            <a:p>
              <a:pPr algn="r"/>
              <a:r>
                <a:rPr lang="en-US" dirty="0"/>
                <a:t>20</a:t>
              </a:r>
            </a:p>
          </p:txBody>
        </p:sp>
        <p:sp>
          <p:nvSpPr>
            <p:cNvPr id="31" name="TextBox 30">
              <a:extLst>
                <a:ext uri="{FF2B5EF4-FFF2-40B4-BE49-F238E27FC236}">
                  <a16:creationId xmlns:a16="http://schemas.microsoft.com/office/drawing/2014/main" id="{B3F3C466-FF66-0FD0-C434-03BC06159E01}"/>
                </a:ext>
              </a:extLst>
            </p:cNvPr>
            <p:cNvSpPr txBox="1"/>
            <p:nvPr/>
          </p:nvSpPr>
          <p:spPr>
            <a:xfrm>
              <a:off x="186690" y="3611245"/>
              <a:ext cx="525780" cy="461665"/>
            </a:xfrm>
            <a:prstGeom prst="rect">
              <a:avLst/>
            </a:prstGeom>
            <a:noFill/>
          </p:spPr>
          <p:txBody>
            <a:bodyPr wrap="square" rtlCol="0">
              <a:spAutoFit/>
            </a:bodyPr>
            <a:lstStyle/>
            <a:p>
              <a:pPr algn="r"/>
              <a:r>
                <a:rPr lang="en-US" dirty="0"/>
                <a:t>10</a:t>
              </a:r>
            </a:p>
          </p:txBody>
        </p:sp>
        <p:sp>
          <p:nvSpPr>
            <p:cNvPr id="32" name="TextBox 31">
              <a:extLst>
                <a:ext uri="{FF2B5EF4-FFF2-40B4-BE49-F238E27FC236}">
                  <a16:creationId xmlns:a16="http://schemas.microsoft.com/office/drawing/2014/main" id="{65BD87CE-5A29-2177-E2A6-7EFC6F94EEB6}"/>
                </a:ext>
              </a:extLst>
            </p:cNvPr>
            <p:cNvSpPr txBox="1"/>
            <p:nvPr/>
          </p:nvSpPr>
          <p:spPr>
            <a:xfrm>
              <a:off x="186690" y="4061460"/>
              <a:ext cx="525780" cy="461665"/>
            </a:xfrm>
            <a:prstGeom prst="rect">
              <a:avLst/>
            </a:prstGeom>
            <a:noFill/>
          </p:spPr>
          <p:txBody>
            <a:bodyPr wrap="square" rtlCol="0">
              <a:spAutoFit/>
            </a:bodyPr>
            <a:lstStyle/>
            <a:p>
              <a:pPr algn="r"/>
              <a:r>
                <a:rPr lang="en-US" dirty="0"/>
                <a:t>0</a:t>
              </a:r>
            </a:p>
          </p:txBody>
        </p:sp>
        <p:cxnSp>
          <p:nvCxnSpPr>
            <p:cNvPr id="33" name="Straight Connector 32">
              <a:extLst>
                <a:ext uri="{FF2B5EF4-FFF2-40B4-BE49-F238E27FC236}">
                  <a16:creationId xmlns:a16="http://schemas.microsoft.com/office/drawing/2014/main" id="{96E09661-2C7A-DD46-B4BB-49D4ADCFE38C}"/>
                </a:ext>
              </a:extLst>
            </p:cNvPr>
            <p:cNvCxnSpPr/>
            <p:nvPr/>
          </p:nvCxnSpPr>
          <p:spPr>
            <a:xfrm rot="5400000">
              <a:off x="6856034"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BA30E8-C0EF-3405-7020-DC7A30B7A853}"/>
                </a:ext>
              </a:extLst>
            </p:cNvPr>
            <p:cNvCxnSpPr/>
            <p:nvPr/>
          </p:nvCxnSpPr>
          <p:spPr>
            <a:xfrm rot="5400000">
              <a:off x="1834052"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B99ED1-12E7-5B4A-90C1-FB07658F86E9}"/>
                </a:ext>
              </a:extLst>
            </p:cNvPr>
            <p:cNvCxnSpPr/>
            <p:nvPr/>
          </p:nvCxnSpPr>
          <p:spPr>
            <a:xfrm rot="5400000">
              <a:off x="2838449"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9788C3-985D-13C1-9C21-9C5EBBD8A699}"/>
                </a:ext>
              </a:extLst>
            </p:cNvPr>
            <p:cNvCxnSpPr/>
            <p:nvPr/>
          </p:nvCxnSpPr>
          <p:spPr>
            <a:xfrm rot="5400000">
              <a:off x="3842846"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D67894-C216-7A56-E930-3028A1343CB0}"/>
                </a:ext>
              </a:extLst>
            </p:cNvPr>
            <p:cNvCxnSpPr/>
            <p:nvPr/>
          </p:nvCxnSpPr>
          <p:spPr>
            <a:xfrm rot="5400000">
              <a:off x="4847243"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09C9BE-0916-3D47-2D50-8F6346D02A9F}"/>
                </a:ext>
              </a:extLst>
            </p:cNvPr>
            <p:cNvCxnSpPr/>
            <p:nvPr/>
          </p:nvCxnSpPr>
          <p:spPr>
            <a:xfrm rot="5400000">
              <a:off x="5851640"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2336B9-7F75-09C2-4345-400730B39C05}"/>
                </a:ext>
              </a:extLst>
            </p:cNvPr>
            <p:cNvCxnSpPr/>
            <p:nvPr/>
          </p:nvCxnSpPr>
          <p:spPr>
            <a:xfrm rot="5400000">
              <a:off x="829655"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CB9251-D9BE-57D7-D8CD-48C7930DADA1}"/>
                </a:ext>
              </a:extLst>
            </p:cNvPr>
            <p:cNvCxnSpPr/>
            <p:nvPr/>
          </p:nvCxnSpPr>
          <p:spPr>
            <a:xfrm rot="5400000">
              <a:off x="-454818" y="2953026"/>
              <a:ext cx="2729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3C02EE-359D-A130-32A1-65E0764A4314}"/>
                </a:ext>
              </a:extLst>
            </p:cNvPr>
            <p:cNvCxnSpPr/>
            <p:nvPr/>
          </p:nvCxnSpPr>
          <p:spPr>
            <a:xfrm>
              <a:off x="712470" y="4327440"/>
              <a:ext cx="62227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A6C5B86F-4E8C-D832-ADC1-392FF1F2FC1E}"/>
              </a:ext>
            </a:extLst>
          </p:cNvPr>
          <p:cNvSpPr/>
          <p:nvPr/>
        </p:nvSpPr>
        <p:spPr>
          <a:xfrm>
            <a:off x="6904013" y="4040285"/>
            <a:ext cx="204717" cy="11276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794BBD4-D9E3-472B-F295-4026A41E2F77}"/>
              </a:ext>
            </a:extLst>
          </p:cNvPr>
          <p:cNvSpPr/>
          <p:nvPr/>
        </p:nvSpPr>
        <p:spPr>
          <a:xfrm>
            <a:off x="5705406" y="4262289"/>
            <a:ext cx="204717" cy="9056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0BF0CC2-1EAB-3ACF-AA5A-E004D53B1D4A}"/>
              </a:ext>
            </a:extLst>
          </p:cNvPr>
          <p:cNvSpPr/>
          <p:nvPr/>
        </p:nvSpPr>
        <p:spPr>
          <a:xfrm>
            <a:off x="5908046" y="4707561"/>
            <a:ext cx="204717" cy="4603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A0D0B06-5859-AB3E-E61B-F455F78112B1}"/>
              </a:ext>
            </a:extLst>
          </p:cNvPr>
          <p:cNvSpPr/>
          <p:nvPr/>
        </p:nvSpPr>
        <p:spPr>
          <a:xfrm>
            <a:off x="4689317" y="4262289"/>
            <a:ext cx="204717" cy="9056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365FD11-C741-7380-6B4B-F5E507184337}"/>
              </a:ext>
            </a:extLst>
          </p:cNvPr>
          <p:cNvSpPr/>
          <p:nvPr/>
        </p:nvSpPr>
        <p:spPr>
          <a:xfrm>
            <a:off x="4887559" y="4976385"/>
            <a:ext cx="204717" cy="1915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116FA6-7CA5-76ED-9060-B2707C85C21D}"/>
              </a:ext>
            </a:extLst>
          </p:cNvPr>
          <p:cNvSpPr/>
          <p:nvPr/>
        </p:nvSpPr>
        <p:spPr>
          <a:xfrm>
            <a:off x="3691964" y="4572389"/>
            <a:ext cx="204717" cy="5955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B46314-46A1-D562-3B97-F291A06B6896}"/>
              </a:ext>
            </a:extLst>
          </p:cNvPr>
          <p:cNvSpPr/>
          <p:nvPr/>
        </p:nvSpPr>
        <p:spPr>
          <a:xfrm>
            <a:off x="3898907" y="5039361"/>
            <a:ext cx="204717" cy="128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9609855-EF91-391C-3A1C-D4D1DC277CE7}"/>
              </a:ext>
            </a:extLst>
          </p:cNvPr>
          <p:cNvSpPr/>
          <p:nvPr/>
        </p:nvSpPr>
        <p:spPr>
          <a:xfrm>
            <a:off x="2687555" y="4890442"/>
            <a:ext cx="204717" cy="2775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02E3F0D-26A9-F069-D0E4-B87B28FE176E}"/>
              </a:ext>
            </a:extLst>
          </p:cNvPr>
          <p:cNvSpPr/>
          <p:nvPr/>
        </p:nvSpPr>
        <p:spPr>
          <a:xfrm>
            <a:off x="2887674" y="5105127"/>
            <a:ext cx="204717" cy="628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4E9EA58-3EE5-45EA-AD93-E3425E183E19}"/>
              </a:ext>
            </a:extLst>
          </p:cNvPr>
          <p:cNvSpPr/>
          <p:nvPr/>
        </p:nvSpPr>
        <p:spPr>
          <a:xfrm>
            <a:off x="7915883" y="2894664"/>
            <a:ext cx="204717" cy="22732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C44A66F-AF05-CB78-3710-B03A9E63262A}"/>
              </a:ext>
            </a:extLst>
          </p:cNvPr>
          <p:cNvSpPr txBox="1"/>
          <p:nvPr/>
        </p:nvSpPr>
        <p:spPr>
          <a:xfrm rot="19048443">
            <a:off x="1238213" y="5852024"/>
            <a:ext cx="2160270" cy="384721"/>
          </a:xfrm>
          <a:prstGeom prst="rect">
            <a:avLst/>
          </a:prstGeom>
          <a:noFill/>
        </p:spPr>
        <p:txBody>
          <a:bodyPr wrap="square" rtlCol="0" anchor="ctr">
            <a:spAutoFit/>
          </a:bodyPr>
          <a:lstStyle/>
          <a:p>
            <a:pPr algn="r"/>
            <a:r>
              <a:rPr lang="en-US" sz="1900" dirty="0"/>
              <a:t>Requirements</a:t>
            </a:r>
          </a:p>
        </p:txBody>
      </p:sp>
      <p:sp>
        <p:nvSpPr>
          <p:cNvPr id="56" name="TextBox 55">
            <a:extLst>
              <a:ext uri="{FF2B5EF4-FFF2-40B4-BE49-F238E27FC236}">
                <a16:creationId xmlns:a16="http://schemas.microsoft.com/office/drawing/2014/main" id="{36933A98-6C60-7DCA-B2D4-2831F4FBEEA1}"/>
              </a:ext>
            </a:extLst>
          </p:cNvPr>
          <p:cNvSpPr txBox="1"/>
          <p:nvPr/>
        </p:nvSpPr>
        <p:spPr>
          <a:xfrm rot="19048443">
            <a:off x="2789417" y="6014661"/>
            <a:ext cx="2641499" cy="384721"/>
          </a:xfrm>
          <a:prstGeom prst="rect">
            <a:avLst/>
          </a:prstGeom>
          <a:noFill/>
        </p:spPr>
        <p:txBody>
          <a:bodyPr wrap="square" rtlCol="0" anchor="ctr">
            <a:spAutoFit/>
          </a:bodyPr>
          <a:lstStyle/>
          <a:p>
            <a:pPr algn="r"/>
            <a:r>
              <a:rPr lang="en-US" sz="1900" dirty="0"/>
              <a:t> Unit Test</a:t>
            </a:r>
          </a:p>
        </p:txBody>
      </p:sp>
      <p:sp>
        <p:nvSpPr>
          <p:cNvPr id="57" name="TextBox 56">
            <a:extLst>
              <a:ext uri="{FF2B5EF4-FFF2-40B4-BE49-F238E27FC236}">
                <a16:creationId xmlns:a16="http://schemas.microsoft.com/office/drawing/2014/main" id="{A9E0CA93-1C66-B931-F508-D26E0A77CEED}"/>
              </a:ext>
            </a:extLst>
          </p:cNvPr>
          <p:cNvSpPr txBox="1"/>
          <p:nvPr/>
        </p:nvSpPr>
        <p:spPr>
          <a:xfrm rot="19048443">
            <a:off x="1850122" y="5995755"/>
            <a:ext cx="2585557" cy="384721"/>
          </a:xfrm>
          <a:prstGeom prst="rect">
            <a:avLst/>
          </a:prstGeom>
          <a:noFill/>
        </p:spPr>
        <p:txBody>
          <a:bodyPr wrap="square" rtlCol="0" anchor="ctr">
            <a:spAutoFit/>
          </a:bodyPr>
          <a:lstStyle/>
          <a:p>
            <a:pPr algn="r"/>
            <a:r>
              <a:rPr lang="en-US" sz="1900" dirty="0"/>
              <a:t>Design</a:t>
            </a:r>
          </a:p>
        </p:txBody>
      </p:sp>
      <p:sp>
        <p:nvSpPr>
          <p:cNvPr id="58" name="TextBox 57">
            <a:extLst>
              <a:ext uri="{FF2B5EF4-FFF2-40B4-BE49-F238E27FC236}">
                <a16:creationId xmlns:a16="http://schemas.microsoft.com/office/drawing/2014/main" id="{8784EB47-88E1-E7E1-7D38-E45A513B421A}"/>
              </a:ext>
            </a:extLst>
          </p:cNvPr>
          <p:cNvSpPr txBox="1"/>
          <p:nvPr/>
        </p:nvSpPr>
        <p:spPr>
          <a:xfrm rot="19048443">
            <a:off x="3602097" y="6197838"/>
            <a:ext cx="2912939" cy="384721"/>
          </a:xfrm>
          <a:prstGeom prst="rect">
            <a:avLst/>
          </a:prstGeom>
          <a:noFill/>
        </p:spPr>
        <p:txBody>
          <a:bodyPr wrap="square" rtlCol="0" anchor="ctr">
            <a:spAutoFit/>
          </a:bodyPr>
          <a:lstStyle/>
          <a:p>
            <a:pPr algn="r"/>
            <a:r>
              <a:rPr lang="en-US" sz="1900" dirty="0"/>
              <a:t>Integration Test</a:t>
            </a:r>
          </a:p>
        </p:txBody>
      </p:sp>
      <p:sp>
        <p:nvSpPr>
          <p:cNvPr id="59" name="TextBox 58">
            <a:extLst>
              <a:ext uri="{FF2B5EF4-FFF2-40B4-BE49-F238E27FC236}">
                <a16:creationId xmlns:a16="http://schemas.microsoft.com/office/drawing/2014/main" id="{479E71EA-9AF5-51B3-683C-6E133A99B747}"/>
              </a:ext>
            </a:extLst>
          </p:cNvPr>
          <p:cNvSpPr txBox="1"/>
          <p:nvPr/>
        </p:nvSpPr>
        <p:spPr>
          <a:xfrm>
            <a:off x="10189423" y="3329430"/>
            <a:ext cx="2072587" cy="677108"/>
          </a:xfrm>
          <a:prstGeom prst="rect">
            <a:avLst/>
          </a:prstGeom>
          <a:noFill/>
        </p:spPr>
        <p:txBody>
          <a:bodyPr wrap="square" rtlCol="0">
            <a:spAutoFit/>
          </a:bodyPr>
          <a:lstStyle/>
          <a:p>
            <a:r>
              <a:rPr lang="en-US" sz="1900" dirty="0"/>
              <a:t>Redevelopment cost ($)</a:t>
            </a:r>
          </a:p>
        </p:txBody>
      </p:sp>
      <p:sp>
        <p:nvSpPr>
          <p:cNvPr id="62" name="Rectangle 61">
            <a:extLst>
              <a:ext uri="{FF2B5EF4-FFF2-40B4-BE49-F238E27FC236}">
                <a16:creationId xmlns:a16="http://schemas.microsoft.com/office/drawing/2014/main" id="{789B8B05-086B-7E92-BB87-AF9A4E4CBB3C}"/>
              </a:ext>
            </a:extLst>
          </p:cNvPr>
          <p:cNvSpPr/>
          <p:nvPr/>
        </p:nvSpPr>
        <p:spPr>
          <a:xfrm>
            <a:off x="9904279" y="3417334"/>
            <a:ext cx="229573" cy="22465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83F3B9D-C3E7-BC52-924E-C1780360E302}"/>
              </a:ext>
            </a:extLst>
          </p:cNvPr>
          <p:cNvSpPr txBox="1">
            <a:spLocks noChangeArrowheads="1"/>
          </p:cNvSpPr>
          <p:nvPr/>
        </p:nvSpPr>
        <p:spPr bwMode="auto">
          <a:xfrm>
            <a:off x="2649635" y="2046918"/>
            <a:ext cx="184731" cy="384721"/>
          </a:xfrm>
          <a:prstGeom prst="rect">
            <a:avLst/>
          </a:prstGeom>
          <a:noFill/>
          <a:ln w="9525">
            <a:noFill/>
            <a:miter lim="800000"/>
            <a:headEnd/>
            <a:tailEnd/>
          </a:ln>
        </p:spPr>
        <p:txBody>
          <a:bodyPr wrap="none">
            <a:spAutoFit/>
          </a:bodyPr>
          <a:lstStyle/>
          <a:p>
            <a:endParaRPr lang="en-US" sz="1900" dirty="0"/>
          </a:p>
        </p:txBody>
      </p:sp>
      <p:grpSp>
        <p:nvGrpSpPr>
          <p:cNvPr id="64" name="Group 26">
            <a:extLst>
              <a:ext uri="{FF2B5EF4-FFF2-40B4-BE49-F238E27FC236}">
                <a16:creationId xmlns:a16="http://schemas.microsoft.com/office/drawing/2014/main" id="{20BC2E40-BC71-3123-2420-1A17B11E8F38}"/>
              </a:ext>
            </a:extLst>
          </p:cNvPr>
          <p:cNvGrpSpPr>
            <a:grpSpLocks/>
          </p:cNvGrpSpPr>
          <p:nvPr/>
        </p:nvGrpSpPr>
        <p:grpSpPr bwMode="auto">
          <a:xfrm>
            <a:off x="2467785" y="4417748"/>
            <a:ext cx="668337" cy="384175"/>
            <a:chOff x="1088924" y="5651404"/>
            <a:chExt cx="668593" cy="383459"/>
          </a:xfrm>
        </p:grpSpPr>
        <p:sp>
          <p:nvSpPr>
            <p:cNvPr id="65" name="Oval 12">
              <a:extLst>
                <a:ext uri="{FF2B5EF4-FFF2-40B4-BE49-F238E27FC236}">
                  <a16:creationId xmlns:a16="http://schemas.microsoft.com/office/drawing/2014/main" id="{CF45AA16-943D-7D75-A23E-ED1DDAB7B25C}"/>
                </a:ext>
              </a:extLst>
            </p:cNvPr>
            <p:cNvSpPr>
              <a:spLocks noChangeArrowheads="1"/>
            </p:cNvSpPr>
            <p:nvPr/>
          </p:nvSpPr>
          <p:spPr bwMode="auto">
            <a:xfrm>
              <a:off x="1120878" y="5651404"/>
              <a:ext cx="604684"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66" name="TextBox 11">
              <a:extLst>
                <a:ext uri="{FF2B5EF4-FFF2-40B4-BE49-F238E27FC236}">
                  <a16:creationId xmlns:a16="http://schemas.microsoft.com/office/drawing/2014/main" id="{544E1CDE-91B7-07EF-9BE8-F01FCF5BFB24}"/>
                </a:ext>
              </a:extLst>
            </p:cNvPr>
            <p:cNvSpPr txBox="1">
              <a:spLocks noChangeArrowheads="1"/>
            </p:cNvSpPr>
            <p:nvPr/>
          </p:nvSpPr>
          <p:spPr bwMode="auto">
            <a:xfrm>
              <a:off x="1088924" y="5658467"/>
              <a:ext cx="668593" cy="369332"/>
            </a:xfrm>
            <a:prstGeom prst="rect">
              <a:avLst/>
            </a:prstGeom>
            <a:noFill/>
            <a:ln w="9525">
              <a:noFill/>
              <a:miter lim="800000"/>
              <a:headEnd/>
              <a:tailEnd/>
            </a:ln>
          </p:spPr>
          <p:txBody>
            <a:bodyPr>
              <a:spAutoFit/>
            </a:bodyPr>
            <a:lstStyle/>
            <a:p>
              <a:r>
                <a:rPr lang="en-US" sz="1800" dirty="0"/>
                <a:t>$5K</a:t>
              </a:r>
            </a:p>
          </p:txBody>
        </p:sp>
      </p:grpSp>
      <p:grpSp>
        <p:nvGrpSpPr>
          <p:cNvPr id="67" name="Group 27">
            <a:extLst>
              <a:ext uri="{FF2B5EF4-FFF2-40B4-BE49-F238E27FC236}">
                <a16:creationId xmlns:a16="http://schemas.microsoft.com/office/drawing/2014/main" id="{E23FCC6F-7AD2-BC75-291D-A547EB627BC1}"/>
              </a:ext>
            </a:extLst>
          </p:cNvPr>
          <p:cNvGrpSpPr>
            <a:grpSpLocks/>
          </p:cNvGrpSpPr>
          <p:nvPr/>
        </p:nvGrpSpPr>
        <p:grpSpPr bwMode="auto">
          <a:xfrm>
            <a:off x="3424162" y="4067834"/>
            <a:ext cx="704850" cy="382588"/>
            <a:chOff x="2322873" y="5651404"/>
            <a:chExt cx="705462" cy="383459"/>
          </a:xfrm>
        </p:grpSpPr>
        <p:sp>
          <p:nvSpPr>
            <p:cNvPr id="68" name="Oval 14">
              <a:extLst>
                <a:ext uri="{FF2B5EF4-FFF2-40B4-BE49-F238E27FC236}">
                  <a16:creationId xmlns:a16="http://schemas.microsoft.com/office/drawing/2014/main" id="{11349FD1-3441-F040-04BB-25D86949738D}"/>
                </a:ext>
              </a:extLst>
            </p:cNvPr>
            <p:cNvSpPr>
              <a:spLocks noChangeArrowheads="1"/>
            </p:cNvSpPr>
            <p:nvPr/>
          </p:nvSpPr>
          <p:spPr bwMode="auto">
            <a:xfrm>
              <a:off x="2373262" y="5651404"/>
              <a:ext cx="604684"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69" name="TextBox 15">
              <a:extLst>
                <a:ext uri="{FF2B5EF4-FFF2-40B4-BE49-F238E27FC236}">
                  <a16:creationId xmlns:a16="http://schemas.microsoft.com/office/drawing/2014/main" id="{F23091EE-5D33-6649-7540-DF1E5FF0F73C}"/>
                </a:ext>
              </a:extLst>
            </p:cNvPr>
            <p:cNvSpPr txBox="1">
              <a:spLocks noChangeArrowheads="1"/>
            </p:cNvSpPr>
            <p:nvPr/>
          </p:nvSpPr>
          <p:spPr bwMode="auto">
            <a:xfrm>
              <a:off x="2322873" y="5658467"/>
              <a:ext cx="705462" cy="369332"/>
            </a:xfrm>
            <a:prstGeom prst="rect">
              <a:avLst/>
            </a:prstGeom>
            <a:noFill/>
            <a:ln w="9525">
              <a:noFill/>
              <a:miter lim="800000"/>
              <a:headEnd/>
              <a:tailEnd/>
            </a:ln>
          </p:spPr>
          <p:txBody>
            <a:bodyPr>
              <a:spAutoFit/>
            </a:bodyPr>
            <a:lstStyle/>
            <a:p>
              <a:r>
                <a:rPr lang="en-US" sz="1800" dirty="0"/>
                <a:t>$10K</a:t>
              </a:r>
            </a:p>
          </p:txBody>
        </p:sp>
      </p:grpSp>
      <p:grpSp>
        <p:nvGrpSpPr>
          <p:cNvPr id="70" name="Group 28">
            <a:extLst>
              <a:ext uri="{FF2B5EF4-FFF2-40B4-BE49-F238E27FC236}">
                <a16:creationId xmlns:a16="http://schemas.microsoft.com/office/drawing/2014/main" id="{867EF92E-14F1-3362-5B51-FA7581782ADC}"/>
              </a:ext>
            </a:extLst>
          </p:cNvPr>
          <p:cNvGrpSpPr>
            <a:grpSpLocks/>
          </p:cNvGrpSpPr>
          <p:nvPr/>
        </p:nvGrpSpPr>
        <p:grpSpPr bwMode="auto">
          <a:xfrm>
            <a:off x="4395848" y="3830278"/>
            <a:ext cx="725488" cy="382588"/>
            <a:chOff x="3492911" y="5651404"/>
            <a:chExt cx="725128" cy="383459"/>
          </a:xfrm>
        </p:grpSpPr>
        <p:sp>
          <p:nvSpPr>
            <p:cNvPr id="71" name="Oval 16">
              <a:extLst>
                <a:ext uri="{FF2B5EF4-FFF2-40B4-BE49-F238E27FC236}">
                  <a16:creationId xmlns:a16="http://schemas.microsoft.com/office/drawing/2014/main" id="{97103CB0-11E8-1749-BF69-B727A55B9702}"/>
                </a:ext>
              </a:extLst>
            </p:cNvPr>
            <p:cNvSpPr>
              <a:spLocks noChangeArrowheads="1"/>
            </p:cNvSpPr>
            <p:nvPr/>
          </p:nvSpPr>
          <p:spPr bwMode="auto">
            <a:xfrm>
              <a:off x="3553133" y="5651404"/>
              <a:ext cx="604684"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72" name="TextBox 17">
              <a:extLst>
                <a:ext uri="{FF2B5EF4-FFF2-40B4-BE49-F238E27FC236}">
                  <a16:creationId xmlns:a16="http://schemas.microsoft.com/office/drawing/2014/main" id="{A5D3B5BB-5B52-CEDC-083D-8613C2B37236}"/>
                </a:ext>
              </a:extLst>
            </p:cNvPr>
            <p:cNvSpPr txBox="1">
              <a:spLocks noChangeArrowheads="1"/>
            </p:cNvSpPr>
            <p:nvPr/>
          </p:nvSpPr>
          <p:spPr bwMode="auto">
            <a:xfrm>
              <a:off x="3492911" y="5658467"/>
              <a:ext cx="725128" cy="369332"/>
            </a:xfrm>
            <a:prstGeom prst="rect">
              <a:avLst/>
            </a:prstGeom>
            <a:noFill/>
            <a:ln w="9525">
              <a:noFill/>
              <a:miter lim="800000"/>
              <a:headEnd/>
              <a:tailEnd/>
            </a:ln>
          </p:spPr>
          <p:txBody>
            <a:bodyPr>
              <a:spAutoFit/>
            </a:bodyPr>
            <a:lstStyle/>
            <a:p>
              <a:r>
                <a:rPr lang="en-US" sz="1800" dirty="0"/>
                <a:t>$30K</a:t>
              </a:r>
            </a:p>
          </p:txBody>
        </p:sp>
      </p:grpSp>
      <p:grpSp>
        <p:nvGrpSpPr>
          <p:cNvPr id="73" name="Group 30">
            <a:extLst>
              <a:ext uri="{FF2B5EF4-FFF2-40B4-BE49-F238E27FC236}">
                <a16:creationId xmlns:a16="http://schemas.microsoft.com/office/drawing/2014/main" id="{46EF3780-461E-F7CB-9AF1-EEBF75FD0E12}"/>
              </a:ext>
            </a:extLst>
          </p:cNvPr>
          <p:cNvGrpSpPr>
            <a:grpSpLocks/>
          </p:cNvGrpSpPr>
          <p:nvPr/>
        </p:nvGrpSpPr>
        <p:grpSpPr bwMode="auto">
          <a:xfrm>
            <a:off x="6472896" y="3371877"/>
            <a:ext cx="876300" cy="382588"/>
            <a:chOff x="5626511" y="5651404"/>
            <a:chExt cx="877528" cy="383459"/>
          </a:xfrm>
        </p:grpSpPr>
        <p:sp>
          <p:nvSpPr>
            <p:cNvPr id="74" name="Oval 22">
              <a:extLst>
                <a:ext uri="{FF2B5EF4-FFF2-40B4-BE49-F238E27FC236}">
                  <a16:creationId xmlns:a16="http://schemas.microsoft.com/office/drawing/2014/main" id="{270ADB5C-1CED-DCE4-38A9-DA899BE4DD0A}"/>
                </a:ext>
              </a:extLst>
            </p:cNvPr>
            <p:cNvSpPr>
              <a:spLocks noChangeArrowheads="1"/>
            </p:cNvSpPr>
            <p:nvPr/>
          </p:nvSpPr>
          <p:spPr bwMode="auto">
            <a:xfrm>
              <a:off x="5695951" y="5651404"/>
              <a:ext cx="738648"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75" name="TextBox 23">
              <a:extLst>
                <a:ext uri="{FF2B5EF4-FFF2-40B4-BE49-F238E27FC236}">
                  <a16:creationId xmlns:a16="http://schemas.microsoft.com/office/drawing/2014/main" id="{7DDFF746-7C99-1BA2-FA34-8E62788FFE34}"/>
                </a:ext>
              </a:extLst>
            </p:cNvPr>
            <p:cNvSpPr txBox="1">
              <a:spLocks noChangeArrowheads="1"/>
            </p:cNvSpPr>
            <p:nvPr/>
          </p:nvSpPr>
          <p:spPr bwMode="auto">
            <a:xfrm>
              <a:off x="5626511" y="5658467"/>
              <a:ext cx="877528" cy="369332"/>
            </a:xfrm>
            <a:prstGeom prst="rect">
              <a:avLst/>
            </a:prstGeom>
            <a:noFill/>
            <a:ln w="9525">
              <a:noFill/>
              <a:miter lim="800000"/>
              <a:headEnd/>
              <a:tailEnd/>
            </a:ln>
          </p:spPr>
          <p:txBody>
            <a:bodyPr>
              <a:spAutoFit/>
            </a:bodyPr>
            <a:lstStyle/>
            <a:p>
              <a:r>
                <a:rPr lang="en-US" sz="1800" dirty="0"/>
                <a:t>$</a:t>
              </a:r>
              <a:r>
                <a:rPr lang="en-US" dirty="0"/>
                <a:t>25</a:t>
              </a:r>
              <a:r>
                <a:rPr lang="en-US" sz="1800" dirty="0"/>
                <a:t>0K</a:t>
              </a:r>
            </a:p>
          </p:txBody>
        </p:sp>
      </p:grpSp>
      <p:grpSp>
        <p:nvGrpSpPr>
          <p:cNvPr id="76" name="Group 31">
            <a:extLst>
              <a:ext uri="{FF2B5EF4-FFF2-40B4-BE49-F238E27FC236}">
                <a16:creationId xmlns:a16="http://schemas.microsoft.com/office/drawing/2014/main" id="{4A39575C-4860-222D-AD1D-D46B5A8F5604}"/>
              </a:ext>
            </a:extLst>
          </p:cNvPr>
          <p:cNvGrpSpPr>
            <a:grpSpLocks/>
          </p:cNvGrpSpPr>
          <p:nvPr/>
        </p:nvGrpSpPr>
        <p:grpSpPr bwMode="auto">
          <a:xfrm>
            <a:off x="7657698" y="2474889"/>
            <a:ext cx="990758" cy="382587"/>
            <a:chOff x="6875822" y="5651404"/>
            <a:chExt cx="877528" cy="383459"/>
          </a:xfrm>
        </p:grpSpPr>
        <p:sp>
          <p:nvSpPr>
            <p:cNvPr id="77" name="Oval 24">
              <a:extLst>
                <a:ext uri="{FF2B5EF4-FFF2-40B4-BE49-F238E27FC236}">
                  <a16:creationId xmlns:a16="http://schemas.microsoft.com/office/drawing/2014/main" id="{3D277E87-E3EC-F8FC-159A-8AB1D6FBE24A}"/>
                </a:ext>
              </a:extLst>
            </p:cNvPr>
            <p:cNvSpPr>
              <a:spLocks noChangeArrowheads="1"/>
            </p:cNvSpPr>
            <p:nvPr/>
          </p:nvSpPr>
          <p:spPr bwMode="auto">
            <a:xfrm>
              <a:off x="6875822" y="5651404"/>
              <a:ext cx="738648"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78" name="TextBox 25">
              <a:extLst>
                <a:ext uri="{FF2B5EF4-FFF2-40B4-BE49-F238E27FC236}">
                  <a16:creationId xmlns:a16="http://schemas.microsoft.com/office/drawing/2014/main" id="{3DEC1DA4-1654-E4E2-545A-5664CF28782E}"/>
                </a:ext>
              </a:extLst>
            </p:cNvPr>
            <p:cNvSpPr txBox="1">
              <a:spLocks noChangeArrowheads="1"/>
            </p:cNvSpPr>
            <p:nvPr/>
          </p:nvSpPr>
          <p:spPr bwMode="auto">
            <a:xfrm>
              <a:off x="6875822" y="5658129"/>
              <a:ext cx="877528" cy="370174"/>
            </a:xfrm>
            <a:prstGeom prst="rect">
              <a:avLst/>
            </a:prstGeom>
            <a:noFill/>
            <a:ln w="9525">
              <a:noFill/>
              <a:miter lim="800000"/>
              <a:headEnd/>
              <a:tailEnd/>
            </a:ln>
          </p:spPr>
          <p:txBody>
            <a:bodyPr>
              <a:spAutoFit/>
            </a:bodyPr>
            <a:lstStyle/>
            <a:p>
              <a:r>
                <a:rPr lang="en-US" sz="1800" dirty="0"/>
                <a:t>$500K</a:t>
              </a:r>
            </a:p>
          </p:txBody>
        </p:sp>
      </p:grpSp>
      <p:sp>
        <p:nvSpPr>
          <p:cNvPr id="79" name="Rectangle 78">
            <a:extLst>
              <a:ext uri="{FF2B5EF4-FFF2-40B4-BE49-F238E27FC236}">
                <a16:creationId xmlns:a16="http://schemas.microsoft.com/office/drawing/2014/main" id="{B85CE7BE-61FE-1320-74B4-FC68FD9C0989}"/>
              </a:ext>
            </a:extLst>
          </p:cNvPr>
          <p:cNvSpPr/>
          <p:nvPr/>
        </p:nvSpPr>
        <p:spPr>
          <a:xfrm>
            <a:off x="7707045" y="4921988"/>
            <a:ext cx="204717" cy="2459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5D9B6DE-DC14-9EE2-F186-71A5826AA19E}"/>
              </a:ext>
            </a:extLst>
          </p:cNvPr>
          <p:cNvSpPr/>
          <p:nvPr/>
        </p:nvSpPr>
        <p:spPr>
          <a:xfrm>
            <a:off x="6695046" y="3792752"/>
            <a:ext cx="211581" cy="13752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682F9FA-B724-84A4-D81A-8E978222B163}"/>
              </a:ext>
            </a:extLst>
          </p:cNvPr>
          <p:cNvSpPr txBox="1"/>
          <p:nvPr/>
        </p:nvSpPr>
        <p:spPr>
          <a:xfrm rot="19048443">
            <a:off x="4600915" y="6197838"/>
            <a:ext cx="2912939" cy="384721"/>
          </a:xfrm>
          <a:prstGeom prst="rect">
            <a:avLst/>
          </a:prstGeom>
          <a:noFill/>
        </p:spPr>
        <p:txBody>
          <a:bodyPr wrap="square" rtlCol="0" anchor="ctr">
            <a:spAutoFit/>
          </a:bodyPr>
          <a:lstStyle/>
          <a:p>
            <a:pPr algn="r"/>
            <a:r>
              <a:rPr lang="en-US" sz="1900" dirty="0"/>
              <a:t>System Test</a:t>
            </a:r>
          </a:p>
        </p:txBody>
      </p:sp>
      <p:sp>
        <p:nvSpPr>
          <p:cNvPr id="82" name="TextBox 81">
            <a:extLst>
              <a:ext uri="{FF2B5EF4-FFF2-40B4-BE49-F238E27FC236}">
                <a16:creationId xmlns:a16="http://schemas.microsoft.com/office/drawing/2014/main" id="{605726A7-B6F6-22BE-1A22-B3910DC86194}"/>
              </a:ext>
            </a:extLst>
          </p:cNvPr>
          <p:cNvSpPr txBox="1"/>
          <p:nvPr/>
        </p:nvSpPr>
        <p:spPr>
          <a:xfrm rot="19048443">
            <a:off x="5634021" y="6197838"/>
            <a:ext cx="2912939" cy="384721"/>
          </a:xfrm>
          <a:prstGeom prst="rect">
            <a:avLst/>
          </a:prstGeom>
          <a:noFill/>
        </p:spPr>
        <p:txBody>
          <a:bodyPr wrap="square" rtlCol="0" anchor="ctr">
            <a:spAutoFit/>
          </a:bodyPr>
          <a:lstStyle/>
          <a:p>
            <a:pPr algn="r"/>
            <a:r>
              <a:rPr lang="en-US" sz="1900" dirty="0"/>
              <a:t>Post-Deployment</a:t>
            </a:r>
          </a:p>
        </p:txBody>
      </p:sp>
      <p:grpSp>
        <p:nvGrpSpPr>
          <p:cNvPr id="83" name="Group 29">
            <a:extLst>
              <a:ext uri="{FF2B5EF4-FFF2-40B4-BE49-F238E27FC236}">
                <a16:creationId xmlns:a16="http://schemas.microsoft.com/office/drawing/2014/main" id="{304F3BCA-E973-8240-580A-EDFEE2D28C72}"/>
              </a:ext>
            </a:extLst>
          </p:cNvPr>
          <p:cNvGrpSpPr>
            <a:grpSpLocks/>
          </p:cNvGrpSpPr>
          <p:nvPr/>
        </p:nvGrpSpPr>
        <p:grpSpPr bwMode="auto">
          <a:xfrm>
            <a:off x="5447761" y="3830279"/>
            <a:ext cx="877887" cy="382587"/>
            <a:chOff x="4412227" y="5651404"/>
            <a:chExt cx="877528" cy="383459"/>
          </a:xfrm>
        </p:grpSpPr>
        <p:sp>
          <p:nvSpPr>
            <p:cNvPr id="84" name="Oval 20">
              <a:extLst>
                <a:ext uri="{FF2B5EF4-FFF2-40B4-BE49-F238E27FC236}">
                  <a16:creationId xmlns:a16="http://schemas.microsoft.com/office/drawing/2014/main" id="{DD0B9A20-3B6A-A6CD-ED6C-9C40E1CA6A3A}"/>
                </a:ext>
              </a:extLst>
            </p:cNvPr>
            <p:cNvSpPr>
              <a:spLocks noChangeArrowheads="1"/>
            </p:cNvSpPr>
            <p:nvPr/>
          </p:nvSpPr>
          <p:spPr bwMode="auto">
            <a:xfrm>
              <a:off x="4481667" y="5651404"/>
              <a:ext cx="738648"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85" name="TextBox 21">
              <a:extLst>
                <a:ext uri="{FF2B5EF4-FFF2-40B4-BE49-F238E27FC236}">
                  <a16:creationId xmlns:a16="http://schemas.microsoft.com/office/drawing/2014/main" id="{1C9C26AE-FA22-1C73-81B5-131E30268D89}"/>
                </a:ext>
              </a:extLst>
            </p:cNvPr>
            <p:cNvSpPr txBox="1">
              <a:spLocks noChangeArrowheads="1"/>
            </p:cNvSpPr>
            <p:nvPr/>
          </p:nvSpPr>
          <p:spPr bwMode="auto">
            <a:xfrm>
              <a:off x="4412227" y="5658467"/>
              <a:ext cx="8775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1800" b="0" dirty="0">
                  <a:solidFill>
                    <a:schemeClr val="tx1"/>
                  </a:solidFill>
                  <a:latin typeface="+mn-lt"/>
                </a:rPr>
                <a:t>$100K</a:t>
              </a:r>
            </a:p>
          </p:txBody>
        </p:sp>
      </p:grpSp>
      <p:cxnSp>
        <p:nvCxnSpPr>
          <p:cNvPr id="87" name="Straight Connector 86">
            <a:extLst>
              <a:ext uri="{FF2B5EF4-FFF2-40B4-BE49-F238E27FC236}">
                <a16:creationId xmlns:a16="http://schemas.microsoft.com/office/drawing/2014/main" id="{F7289B0E-F96E-1DD7-3BAA-AED17C5C63DB}"/>
              </a:ext>
            </a:extLst>
          </p:cNvPr>
          <p:cNvCxnSpPr/>
          <p:nvPr/>
        </p:nvCxnSpPr>
        <p:spPr>
          <a:xfrm>
            <a:off x="8746435" y="2426047"/>
            <a:ext cx="0" cy="2819895"/>
          </a:xfrm>
          <a:prstGeom prst="line">
            <a:avLst/>
          </a:prstGeom>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701645D-A468-7FD4-7E13-646373E83A8E}"/>
              </a:ext>
            </a:extLst>
          </p:cNvPr>
          <p:cNvSpPr txBox="1"/>
          <p:nvPr/>
        </p:nvSpPr>
        <p:spPr>
          <a:xfrm>
            <a:off x="363388" y="2727550"/>
            <a:ext cx="1227647" cy="1846659"/>
          </a:xfrm>
          <a:prstGeom prst="rect">
            <a:avLst/>
          </a:prstGeom>
          <a:noFill/>
        </p:spPr>
        <p:txBody>
          <a:bodyPr wrap="square" rtlCol="0">
            <a:spAutoFit/>
          </a:bodyPr>
          <a:lstStyle/>
          <a:p>
            <a:br>
              <a:rPr lang="en-US" sz="1900" dirty="0"/>
            </a:br>
            <a:endParaRPr lang="en-US" sz="1900" dirty="0"/>
          </a:p>
          <a:p>
            <a:r>
              <a:rPr lang="en-US" sz="1900" dirty="0"/>
              <a:t>Fault </a:t>
            </a:r>
            <a:br>
              <a:rPr lang="en-US" sz="1900" dirty="0"/>
            </a:br>
            <a:r>
              <a:rPr lang="en-US" sz="1900" dirty="0"/>
              <a:t>detection </a:t>
            </a:r>
            <a:br>
              <a:rPr lang="en-US" sz="1900" dirty="0"/>
            </a:br>
            <a:r>
              <a:rPr lang="en-US" sz="1900" dirty="0"/>
              <a:t>(%)</a:t>
            </a:r>
          </a:p>
          <a:p>
            <a:endParaRPr lang="en-US" sz="1900" dirty="0"/>
          </a:p>
        </p:txBody>
      </p:sp>
      <p:sp>
        <p:nvSpPr>
          <p:cNvPr id="89" name="Rectangle 88">
            <a:extLst>
              <a:ext uri="{FF2B5EF4-FFF2-40B4-BE49-F238E27FC236}">
                <a16:creationId xmlns:a16="http://schemas.microsoft.com/office/drawing/2014/main" id="{65D6238C-4549-B139-6F55-0C3ADA371793}"/>
              </a:ext>
            </a:extLst>
          </p:cNvPr>
          <p:cNvSpPr/>
          <p:nvPr/>
        </p:nvSpPr>
        <p:spPr>
          <a:xfrm>
            <a:off x="72899" y="3417334"/>
            <a:ext cx="204717" cy="2172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25">
            <a:extLst>
              <a:ext uri="{FF2B5EF4-FFF2-40B4-BE49-F238E27FC236}">
                <a16:creationId xmlns:a16="http://schemas.microsoft.com/office/drawing/2014/main" id="{20162D51-4F3C-DEFA-56BE-8EFA9C2C8ABB}"/>
              </a:ext>
            </a:extLst>
          </p:cNvPr>
          <p:cNvSpPr txBox="1">
            <a:spLocks noChangeArrowheads="1"/>
          </p:cNvSpPr>
          <p:nvPr/>
        </p:nvSpPr>
        <p:spPr bwMode="auto">
          <a:xfrm>
            <a:off x="8726389" y="2246151"/>
            <a:ext cx="990758" cy="369332"/>
          </a:xfrm>
          <a:prstGeom prst="rect">
            <a:avLst/>
          </a:prstGeom>
          <a:noFill/>
          <a:ln w="9525">
            <a:noFill/>
            <a:miter lim="800000"/>
            <a:headEnd/>
            <a:tailEnd/>
          </a:ln>
        </p:spPr>
        <p:txBody>
          <a:bodyPr>
            <a:spAutoFit/>
          </a:bodyPr>
          <a:lstStyle/>
          <a:p>
            <a:r>
              <a:rPr lang="en-US" sz="1800" dirty="0"/>
              <a:t>600K</a:t>
            </a:r>
          </a:p>
        </p:txBody>
      </p:sp>
      <p:sp>
        <p:nvSpPr>
          <p:cNvPr id="91" name="TextBox 25">
            <a:extLst>
              <a:ext uri="{FF2B5EF4-FFF2-40B4-BE49-F238E27FC236}">
                <a16:creationId xmlns:a16="http://schemas.microsoft.com/office/drawing/2014/main" id="{C37C2008-CC8D-4430-98FE-72FA82B63F29}"/>
              </a:ext>
            </a:extLst>
          </p:cNvPr>
          <p:cNvSpPr txBox="1">
            <a:spLocks noChangeArrowheads="1"/>
          </p:cNvSpPr>
          <p:nvPr/>
        </p:nvSpPr>
        <p:spPr bwMode="auto">
          <a:xfrm>
            <a:off x="8775193" y="4980772"/>
            <a:ext cx="990758" cy="369332"/>
          </a:xfrm>
          <a:prstGeom prst="rect">
            <a:avLst/>
          </a:prstGeom>
          <a:noFill/>
          <a:ln w="9525">
            <a:noFill/>
            <a:miter lim="800000"/>
            <a:headEnd/>
            <a:tailEnd/>
          </a:ln>
        </p:spPr>
        <p:txBody>
          <a:bodyPr>
            <a:spAutoFit/>
          </a:bodyPr>
          <a:lstStyle/>
          <a:p>
            <a:r>
              <a:rPr lang="en-US" sz="1800" dirty="0"/>
              <a:t>0</a:t>
            </a:r>
          </a:p>
        </p:txBody>
      </p:sp>
      <p:sp>
        <p:nvSpPr>
          <p:cNvPr id="92" name="TextBox 25">
            <a:extLst>
              <a:ext uri="{FF2B5EF4-FFF2-40B4-BE49-F238E27FC236}">
                <a16:creationId xmlns:a16="http://schemas.microsoft.com/office/drawing/2014/main" id="{F18FBD69-D45A-F1D4-9818-7FE1B30DD7EC}"/>
              </a:ext>
            </a:extLst>
          </p:cNvPr>
          <p:cNvSpPr txBox="1">
            <a:spLocks noChangeArrowheads="1"/>
          </p:cNvSpPr>
          <p:nvPr/>
        </p:nvSpPr>
        <p:spPr bwMode="auto">
          <a:xfrm>
            <a:off x="8714503" y="4521110"/>
            <a:ext cx="678728" cy="369332"/>
          </a:xfrm>
          <a:prstGeom prst="rect">
            <a:avLst/>
          </a:prstGeom>
          <a:noFill/>
          <a:ln w="9525">
            <a:noFill/>
            <a:miter lim="800000"/>
            <a:headEnd/>
            <a:tailEnd/>
          </a:ln>
        </p:spPr>
        <p:txBody>
          <a:bodyPr wrap="square">
            <a:spAutoFit/>
          </a:bodyPr>
          <a:lstStyle/>
          <a:p>
            <a:r>
              <a:rPr lang="en-US" sz="1800" dirty="0"/>
              <a:t>100K</a:t>
            </a:r>
          </a:p>
        </p:txBody>
      </p:sp>
      <p:sp>
        <p:nvSpPr>
          <p:cNvPr id="93" name="TextBox 25">
            <a:extLst>
              <a:ext uri="{FF2B5EF4-FFF2-40B4-BE49-F238E27FC236}">
                <a16:creationId xmlns:a16="http://schemas.microsoft.com/office/drawing/2014/main" id="{BFC5E1CD-51E2-FDAC-2EE4-5AE6A725C467}"/>
              </a:ext>
            </a:extLst>
          </p:cNvPr>
          <p:cNvSpPr txBox="1">
            <a:spLocks noChangeArrowheads="1"/>
          </p:cNvSpPr>
          <p:nvPr/>
        </p:nvSpPr>
        <p:spPr bwMode="auto">
          <a:xfrm>
            <a:off x="8697378" y="4090175"/>
            <a:ext cx="678728" cy="369332"/>
          </a:xfrm>
          <a:prstGeom prst="rect">
            <a:avLst/>
          </a:prstGeom>
          <a:noFill/>
          <a:ln w="9525">
            <a:noFill/>
            <a:miter lim="800000"/>
            <a:headEnd/>
            <a:tailEnd/>
          </a:ln>
        </p:spPr>
        <p:txBody>
          <a:bodyPr wrap="square">
            <a:spAutoFit/>
          </a:bodyPr>
          <a:lstStyle/>
          <a:p>
            <a:r>
              <a:rPr lang="en-US" dirty="0"/>
              <a:t>2</a:t>
            </a:r>
            <a:r>
              <a:rPr lang="en-US" sz="1800" dirty="0"/>
              <a:t>00K</a:t>
            </a:r>
          </a:p>
        </p:txBody>
      </p:sp>
      <p:sp>
        <p:nvSpPr>
          <p:cNvPr id="94" name="TextBox 25">
            <a:extLst>
              <a:ext uri="{FF2B5EF4-FFF2-40B4-BE49-F238E27FC236}">
                <a16:creationId xmlns:a16="http://schemas.microsoft.com/office/drawing/2014/main" id="{F18ED67E-206A-0427-A5C4-E6C498354A17}"/>
              </a:ext>
            </a:extLst>
          </p:cNvPr>
          <p:cNvSpPr txBox="1">
            <a:spLocks noChangeArrowheads="1"/>
          </p:cNvSpPr>
          <p:nvPr/>
        </p:nvSpPr>
        <p:spPr bwMode="auto">
          <a:xfrm>
            <a:off x="8714503" y="3650879"/>
            <a:ext cx="678728" cy="369332"/>
          </a:xfrm>
          <a:prstGeom prst="rect">
            <a:avLst/>
          </a:prstGeom>
          <a:noFill/>
          <a:ln w="9525">
            <a:noFill/>
            <a:miter lim="800000"/>
            <a:headEnd/>
            <a:tailEnd/>
          </a:ln>
        </p:spPr>
        <p:txBody>
          <a:bodyPr wrap="square">
            <a:spAutoFit/>
          </a:bodyPr>
          <a:lstStyle/>
          <a:p>
            <a:r>
              <a:rPr lang="en-US" dirty="0"/>
              <a:t>3</a:t>
            </a:r>
            <a:r>
              <a:rPr lang="en-US" sz="1800" dirty="0"/>
              <a:t>00K</a:t>
            </a:r>
          </a:p>
        </p:txBody>
      </p:sp>
      <p:sp>
        <p:nvSpPr>
          <p:cNvPr id="95" name="TextBox 25">
            <a:extLst>
              <a:ext uri="{FF2B5EF4-FFF2-40B4-BE49-F238E27FC236}">
                <a16:creationId xmlns:a16="http://schemas.microsoft.com/office/drawing/2014/main" id="{27B6D606-5A1E-46DF-F319-6CA1924EF6FE}"/>
              </a:ext>
            </a:extLst>
          </p:cNvPr>
          <p:cNvSpPr txBox="1">
            <a:spLocks noChangeArrowheads="1"/>
          </p:cNvSpPr>
          <p:nvPr/>
        </p:nvSpPr>
        <p:spPr bwMode="auto">
          <a:xfrm>
            <a:off x="8723993" y="3156609"/>
            <a:ext cx="678728" cy="369332"/>
          </a:xfrm>
          <a:prstGeom prst="rect">
            <a:avLst/>
          </a:prstGeom>
          <a:noFill/>
          <a:ln w="9525">
            <a:noFill/>
            <a:miter lim="800000"/>
            <a:headEnd/>
            <a:tailEnd/>
          </a:ln>
        </p:spPr>
        <p:txBody>
          <a:bodyPr wrap="square">
            <a:spAutoFit/>
          </a:bodyPr>
          <a:lstStyle/>
          <a:p>
            <a:r>
              <a:rPr lang="en-US" sz="1800" dirty="0"/>
              <a:t>400K</a:t>
            </a:r>
          </a:p>
        </p:txBody>
      </p:sp>
      <p:sp>
        <p:nvSpPr>
          <p:cNvPr id="96" name="TextBox 25">
            <a:extLst>
              <a:ext uri="{FF2B5EF4-FFF2-40B4-BE49-F238E27FC236}">
                <a16:creationId xmlns:a16="http://schemas.microsoft.com/office/drawing/2014/main" id="{BE064E06-535B-67B1-F747-D557EAABDB4C}"/>
              </a:ext>
            </a:extLst>
          </p:cNvPr>
          <p:cNvSpPr txBox="1">
            <a:spLocks noChangeArrowheads="1"/>
          </p:cNvSpPr>
          <p:nvPr/>
        </p:nvSpPr>
        <p:spPr bwMode="auto">
          <a:xfrm>
            <a:off x="8711485" y="2733390"/>
            <a:ext cx="678728" cy="369332"/>
          </a:xfrm>
          <a:prstGeom prst="rect">
            <a:avLst/>
          </a:prstGeom>
          <a:noFill/>
          <a:ln w="9525">
            <a:noFill/>
            <a:miter lim="800000"/>
            <a:headEnd/>
            <a:tailEnd/>
          </a:ln>
        </p:spPr>
        <p:txBody>
          <a:bodyPr wrap="square">
            <a:spAutoFit/>
          </a:bodyPr>
          <a:lstStyle/>
          <a:p>
            <a:r>
              <a:rPr lang="en-US" dirty="0"/>
              <a:t>5</a:t>
            </a:r>
            <a:r>
              <a:rPr lang="en-US" sz="1800" dirty="0"/>
              <a:t>00K</a:t>
            </a:r>
          </a:p>
        </p:txBody>
      </p:sp>
    </p:spTree>
    <p:extLst>
      <p:ext uri="{BB962C8B-B14F-4D97-AF65-F5344CB8AC3E}">
        <p14:creationId xmlns:p14="http://schemas.microsoft.com/office/powerpoint/2010/main" val="16191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10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dissolve">
                                      <p:cBhvr>
                                        <p:cTn id="12" dur="10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dissolv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dissolv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dissolve">
                                      <p:cBhvr>
                                        <p:cTn id="27" dur="10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dissolv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dissolve">
                                      <p:cBhvr>
                                        <p:cTn id="3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C39DC-563A-AE61-613C-9CACAFF8622B}"/>
              </a:ext>
            </a:extLst>
          </p:cNvPr>
          <p:cNvSpPr>
            <a:spLocks noGrp="1"/>
          </p:cNvSpPr>
          <p:nvPr>
            <p:ph type="title"/>
          </p:nvPr>
        </p:nvSpPr>
        <p:spPr>
          <a:xfrm>
            <a:off x="838200" y="365125"/>
            <a:ext cx="10515600" cy="1325563"/>
          </a:xfrm>
        </p:spPr>
        <p:txBody>
          <a:bodyPr>
            <a:normAutofit/>
          </a:bodyPr>
          <a:lstStyle/>
          <a:p>
            <a:r>
              <a:rPr lang="en-US" sz="5400" dirty="0"/>
              <a:t>Why do you need a test engineer?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552D2086-52C3-7DBC-FFDB-8882D9FEF398}"/>
              </a:ext>
            </a:extLst>
          </p:cNvPr>
          <p:cNvGraphicFramePr/>
          <p:nvPr>
            <p:extLst>
              <p:ext uri="{D42A27DB-BD31-4B8C-83A1-F6EECF244321}">
                <p14:modId xmlns:p14="http://schemas.microsoft.com/office/powerpoint/2010/main" val="2235567070"/>
              </p:ext>
            </p:extLst>
          </p:nvPr>
        </p:nvGraphicFramePr>
        <p:xfrm>
          <a:off x="2030476" y="157570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485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0C007-2BE0-CB69-E85C-88AED3D38C42}"/>
              </a:ext>
            </a:extLst>
          </p:cNvPr>
          <p:cNvSpPr>
            <a:spLocks noGrp="1"/>
          </p:cNvSpPr>
          <p:nvPr>
            <p:ph type="title"/>
          </p:nvPr>
        </p:nvSpPr>
        <p:spPr>
          <a:xfrm>
            <a:off x="640080" y="325369"/>
            <a:ext cx="4368602" cy="1956841"/>
          </a:xfrm>
        </p:spPr>
        <p:txBody>
          <a:bodyPr anchor="b">
            <a:normAutofit/>
          </a:bodyPr>
          <a:lstStyle/>
          <a:p>
            <a:r>
              <a:rPr lang="en-US" sz="5400" dirty="0"/>
              <a:t>Software Test Life Cycle</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and pointing at a white board&#10;&#10;Description automatically generated">
            <a:extLst>
              <a:ext uri="{FF2B5EF4-FFF2-40B4-BE49-F238E27FC236}">
                <a16:creationId xmlns:a16="http://schemas.microsoft.com/office/drawing/2014/main" id="{2B995749-9774-1067-677B-006E07C3B0E7}"/>
              </a:ext>
            </a:extLst>
          </p:cNvPr>
          <p:cNvPicPr>
            <a:picLocks noChangeAspect="1"/>
          </p:cNvPicPr>
          <p:nvPr/>
        </p:nvPicPr>
        <p:blipFill>
          <a:blip r:embed="rId3"/>
          <a:srcRect t="302"/>
          <a:stretch/>
        </p:blipFill>
        <p:spPr>
          <a:xfrm>
            <a:off x="7704306" y="10"/>
            <a:ext cx="4486171" cy="308482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1" name="Rounded Rectangle 20">
            <a:extLst>
              <a:ext uri="{FF2B5EF4-FFF2-40B4-BE49-F238E27FC236}">
                <a16:creationId xmlns:a16="http://schemas.microsoft.com/office/drawing/2014/main" id="{5E2A837F-094C-730F-32A7-762D0B4BC17B}"/>
              </a:ext>
            </a:extLst>
          </p:cNvPr>
          <p:cNvSpPr/>
          <p:nvPr/>
        </p:nvSpPr>
        <p:spPr>
          <a:xfrm>
            <a:off x="-1525" y="3479304"/>
            <a:ext cx="1662203" cy="1546830"/>
          </a:xfrm>
          <a:prstGeom prst="roundRect">
            <a:avLst>
              <a:gd name="adj" fmla="val 10000"/>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22" name="Group 21">
            <a:extLst>
              <a:ext uri="{FF2B5EF4-FFF2-40B4-BE49-F238E27FC236}">
                <a16:creationId xmlns:a16="http://schemas.microsoft.com/office/drawing/2014/main" id="{A3C3A740-FA22-634A-9B71-71FA3F122CBF}"/>
              </a:ext>
            </a:extLst>
          </p:cNvPr>
          <p:cNvGrpSpPr/>
          <p:nvPr/>
        </p:nvGrpSpPr>
        <p:grpSpPr>
          <a:xfrm>
            <a:off x="1791254" y="4149358"/>
            <a:ext cx="178075" cy="206721"/>
            <a:chOff x="1792998" y="2379673"/>
            <a:chExt cx="178075" cy="206721"/>
          </a:xfrm>
        </p:grpSpPr>
        <p:sp>
          <p:nvSpPr>
            <p:cNvPr id="43" name="Right Arrow 42">
              <a:extLst>
                <a:ext uri="{FF2B5EF4-FFF2-40B4-BE49-F238E27FC236}">
                  <a16:creationId xmlns:a16="http://schemas.microsoft.com/office/drawing/2014/main" id="{5F116D3D-AE89-BD3C-6C1E-E12ACD5CB848}"/>
                </a:ext>
              </a:extLst>
            </p:cNvPr>
            <p:cNvSpPr/>
            <p:nvPr/>
          </p:nvSpPr>
          <p:spPr>
            <a:xfrm>
              <a:off x="1792998" y="2379673"/>
              <a:ext cx="178075" cy="206721"/>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a:p>
          </p:txBody>
        </p:sp>
        <p:sp>
          <p:nvSpPr>
            <p:cNvPr id="44" name="Right Arrow 5">
              <a:extLst>
                <a:ext uri="{FF2B5EF4-FFF2-40B4-BE49-F238E27FC236}">
                  <a16:creationId xmlns:a16="http://schemas.microsoft.com/office/drawing/2014/main" id="{D219E7EA-D593-F56C-1523-7C0D7D891332}"/>
                </a:ext>
              </a:extLst>
            </p:cNvPr>
            <p:cNvSpPr txBox="1"/>
            <p:nvPr/>
          </p:nvSpPr>
          <p:spPr>
            <a:xfrm>
              <a:off x="1792998" y="2421017"/>
              <a:ext cx="124653" cy="1240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p:txBody>
        </p:sp>
      </p:grpSp>
      <p:sp>
        <p:nvSpPr>
          <p:cNvPr id="23" name="Rounded Rectangle 22">
            <a:extLst>
              <a:ext uri="{FF2B5EF4-FFF2-40B4-BE49-F238E27FC236}">
                <a16:creationId xmlns:a16="http://schemas.microsoft.com/office/drawing/2014/main" id="{37903CD0-9EBC-C898-A153-F8EC46933149}"/>
              </a:ext>
            </a:extLst>
          </p:cNvPr>
          <p:cNvSpPr/>
          <p:nvPr/>
        </p:nvSpPr>
        <p:spPr>
          <a:xfrm>
            <a:off x="2078990" y="3479304"/>
            <a:ext cx="1662203" cy="1546830"/>
          </a:xfrm>
          <a:prstGeom prst="roundRect">
            <a:avLst>
              <a:gd name="adj" fmla="val 10000"/>
            </a:avLst>
          </a:prstGeom>
          <a:blipFill>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24" name="Group 23">
            <a:extLst>
              <a:ext uri="{FF2B5EF4-FFF2-40B4-BE49-F238E27FC236}">
                <a16:creationId xmlns:a16="http://schemas.microsoft.com/office/drawing/2014/main" id="{3A133CCC-56F7-E0B5-740E-5FF78AE45FC7}"/>
              </a:ext>
            </a:extLst>
          </p:cNvPr>
          <p:cNvGrpSpPr/>
          <p:nvPr/>
        </p:nvGrpSpPr>
        <p:grpSpPr>
          <a:xfrm>
            <a:off x="3871769" y="4149358"/>
            <a:ext cx="178075" cy="206721"/>
            <a:chOff x="3873513" y="2379673"/>
            <a:chExt cx="178075" cy="206721"/>
          </a:xfrm>
        </p:grpSpPr>
        <p:sp>
          <p:nvSpPr>
            <p:cNvPr id="41" name="Right Arrow 40">
              <a:extLst>
                <a:ext uri="{FF2B5EF4-FFF2-40B4-BE49-F238E27FC236}">
                  <a16:creationId xmlns:a16="http://schemas.microsoft.com/office/drawing/2014/main" id="{E6E32AC7-DE82-3AB4-D311-3827A6165B9B}"/>
                </a:ext>
              </a:extLst>
            </p:cNvPr>
            <p:cNvSpPr/>
            <p:nvPr/>
          </p:nvSpPr>
          <p:spPr>
            <a:xfrm>
              <a:off x="3873513" y="2379673"/>
              <a:ext cx="178075" cy="206721"/>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a:p>
          </p:txBody>
        </p:sp>
        <p:sp>
          <p:nvSpPr>
            <p:cNvPr id="42" name="Right Arrow 8">
              <a:extLst>
                <a:ext uri="{FF2B5EF4-FFF2-40B4-BE49-F238E27FC236}">
                  <a16:creationId xmlns:a16="http://schemas.microsoft.com/office/drawing/2014/main" id="{8D7288FD-9441-F06F-248C-6C36A79D1FEC}"/>
                </a:ext>
              </a:extLst>
            </p:cNvPr>
            <p:cNvSpPr txBox="1"/>
            <p:nvPr/>
          </p:nvSpPr>
          <p:spPr>
            <a:xfrm>
              <a:off x="3873513" y="2421017"/>
              <a:ext cx="124653" cy="1240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p:txBody>
        </p:sp>
      </p:grpSp>
      <p:sp>
        <p:nvSpPr>
          <p:cNvPr id="26" name="Rounded Rectangle 25">
            <a:extLst>
              <a:ext uri="{FF2B5EF4-FFF2-40B4-BE49-F238E27FC236}">
                <a16:creationId xmlns:a16="http://schemas.microsoft.com/office/drawing/2014/main" id="{049919E7-B50A-CFC9-1301-05FD7E8FAA24}"/>
              </a:ext>
            </a:extLst>
          </p:cNvPr>
          <p:cNvSpPr/>
          <p:nvPr/>
        </p:nvSpPr>
        <p:spPr>
          <a:xfrm>
            <a:off x="4159505" y="3479304"/>
            <a:ext cx="1662203" cy="1546830"/>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29" name="Group 28">
            <a:extLst>
              <a:ext uri="{FF2B5EF4-FFF2-40B4-BE49-F238E27FC236}">
                <a16:creationId xmlns:a16="http://schemas.microsoft.com/office/drawing/2014/main" id="{F8CA78D5-1E93-66E8-D505-6E5C78DAE4E9}"/>
              </a:ext>
            </a:extLst>
          </p:cNvPr>
          <p:cNvGrpSpPr/>
          <p:nvPr/>
        </p:nvGrpSpPr>
        <p:grpSpPr>
          <a:xfrm>
            <a:off x="5952284" y="4149358"/>
            <a:ext cx="178075" cy="206721"/>
            <a:chOff x="5954028" y="2379673"/>
            <a:chExt cx="178075" cy="206721"/>
          </a:xfrm>
        </p:grpSpPr>
        <p:sp>
          <p:nvSpPr>
            <p:cNvPr id="39" name="Right Arrow 38">
              <a:extLst>
                <a:ext uri="{FF2B5EF4-FFF2-40B4-BE49-F238E27FC236}">
                  <a16:creationId xmlns:a16="http://schemas.microsoft.com/office/drawing/2014/main" id="{11CB64D5-C65D-9FED-7191-80B871E7E88F}"/>
                </a:ext>
              </a:extLst>
            </p:cNvPr>
            <p:cNvSpPr/>
            <p:nvPr/>
          </p:nvSpPr>
          <p:spPr>
            <a:xfrm>
              <a:off x="5954028" y="2379673"/>
              <a:ext cx="178075" cy="206721"/>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a:p>
          </p:txBody>
        </p:sp>
        <p:sp>
          <p:nvSpPr>
            <p:cNvPr id="40" name="Right Arrow 11">
              <a:extLst>
                <a:ext uri="{FF2B5EF4-FFF2-40B4-BE49-F238E27FC236}">
                  <a16:creationId xmlns:a16="http://schemas.microsoft.com/office/drawing/2014/main" id="{6C04EF10-BA33-612A-2FAF-1A2F88F003C0}"/>
                </a:ext>
              </a:extLst>
            </p:cNvPr>
            <p:cNvSpPr txBox="1"/>
            <p:nvPr/>
          </p:nvSpPr>
          <p:spPr>
            <a:xfrm>
              <a:off x="5954028" y="2421017"/>
              <a:ext cx="124653" cy="1240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p:txBody>
        </p:sp>
      </p:grpSp>
      <p:sp>
        <p:nvSpPr>
          <p:cNvPr id="30" name="Rounded Rectangle 29">
            <a:extLst>
              <a:ext uri="{FF2B5EF4-FFF2-40B4-BE49-F238E27FC236}">
                <a16:creationId xmlns:a16="http://schemas.microsoft.com/office/drawing/2014/main" id="{DDE07E5F-C462-B8DA-3ED2-1829102988B8}"/>
              </a:ext>
            </a:extLst>
          </p:cNvPr>
          <p:cNvSpPr/>
          <p:nvPr/>
        </p:nvSpPr>
        <p:spPr>
          <a:xfrm>
            <a:off x="6240020" y="3479304"/>
            <a:ext cx="1662203" cy="1546830"/>
          </a:xfrm>
          <a:prstGeom prst="roundRect">
            <a:avLst>
              <a:gd name="adj" fmla="val 10000"/>
            </a:avLst>
          </a:prstGeom>
          <a:blipFill>
            <a:blip r:embed="rId7">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31" name="Group 30">
            <a:extLst>
              <a:ext uri="{FF2B5EF4-FFF2-40B4-BE49-F238E27FC236}">
                <a16:creationId xmlns:a16="http://schemas.microsoft.com/office/drawing/2014/main" id="{D8D324C6-6BDC-0868-F594-06A2C5CCF070}"/>
              </a:ext>
            </a:extLst>
          </p:cNvPr>
          <p:cNvGrpSpPr/>
          <p:nvPr/>
        </p:nvGrpSpPr>
        <p:grpSpPr>
          <a:xfrm>
            <a:off x="8032799" y="4149358"/>
            <a:ext cx="178075" cy="206721"/>
            <a:chOff x="8034543" y="2379673"/>
            <a:chExt cx="178075" cy="206721"/>
          </a:xfrm>
        </p:grpSpPr>
        <p:sp>
          <p:nvSpPr>
            <p:cNvPr id="37" name="Right Arrow 36">
              <a:extLst>
                <a:ext uri="{FF2B5EF4-FFF2-40B4-BE49-F238E27FC236}">
                  <a16:creationId xmlns:a16="http://schemas.microsoft.com/office/drawing/2014/main" id="{CBA79858-202E-A68B-A3D2-5A97C2C4214C}"/>
                </a:ext>
              </a:extLst>
            </p:cNvPr>
            <p:cNvSpPr/>
            <p:nvPr/>
          </p:nvSpPr>
          <p:spPr>
            <a:xfrm>
              <a:off x="8034543" y="2379673"/>
              <a:ext cx="178075" cy="206721"/>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a:p>
          </p:txBody>
        </p:sp>
        <p:sp>
          <p:nvSpPr>
            <p:cNvPr id="38" name="Right Arrow 14">
              <a:extLst>
                <a:ext uri="{FF2B5EF4-FFF2-40B4-BE49-F238E27FC236}">
                  <a16:creationId xmlns:a16="http://schemas.microsoft.com/office/drawing/2014/main" id="{356B128D-E476-08DD-F572-E5AB86884248}"/>
                </a:ext>
              </a:extLst>
            </p:cNvPr>
            <p:cNvSpPr txBox="1"/>
            <p:nvPr/>
          </p:nvSpPr>
          <p:spPr>
            <a:xfrm>
              <a:off x="8034543" y="2421017"/>
              <a:ext cx="124653" cy="1240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p:txBody>
        </p:sp>
      </p:grpSp>
      <p:sp>
        <p:nvSpPr>
          <p:cNvPr id="32" name="Rounded Rectangle 31">
            <a:extLst>
              <a:ext uri="{FF2B5EF4-FFF2-40B4-BE49-F238E27FC236}">
                <a16:creationId xmlns:a16="http://schemas.microsoft.com/office/drawing/2014/main" id="{3B6011DF-7035-82F8-1987-AB598DE767CB}"/>
              </a:ext>
            </a:extLst>
          </p:cNvPr>
          <p:cNvSpPr/>
          <p:nvPr/>
        </p:nvSpPr>
        <p:spPr>
          <a:xfrm>
            <a:off x="8320535" y="3479304"/>
            <a:ext cx="1662203" cy="1546830"/>
          </a:xfrm>
          <a:prstGeom prst="roundRect">
            <a:avLst>
              <a:gd name="adj" fmla="val 10000"/>
            </a:avLst>
          </a:prstGeom>
          <a:blipFill>
            <a:blip r:embed="rId8">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33" name="Group 32">
            <a:extLst>
              <a:ext uri="{FF2B5EF4-FFF2-40B4-BE49-F238E27FC236}">
                <a16:creationId xmlns:a16="http://schemas.microsoft.com/office/drawing/2014/main" id="{01AF4DA0-FB98-7358-A762-05BA1F92E754}"/>
              </a:ext>
            </a:extLst>
          </p:cNvPr>
          <p:cNvGrpSpPr/>
          <p:nvPr/>
        </p:nvGrpSpPr>
        <p:grpSpPr>
          <a:xfrm>
            <a:off x="10113314" y="4149358"/>
            <a:ext cx="178075" cy="206721"/>
            <a:chOff x="10115058" y="2379673"/>
            <a:chExt cx="178075" cy="206721"/>
          </a:xfrm>
        </p:grpSpPr>
        <p:sp>
          <p:nvSpPr>
            <p:cNvPr id="35" name="Right Arrow 34">
              <a:extLst>
                <a:ext uri="{FF2B5EF4-FFF2-40B4-BE49-F238E27FC236}">
                  <a16:creationId xmlns:a16="http://schemas.microsoft.com/office/drawing/2014/main" id="{A8008B78-5C23-F560-3D49-CCB39EC4E4A8}"/>
                </a:ext>
              </a:extLst>
            </p:cNvPr>
            <p:cNvSpPr/>
            <p:nvPr/>
          </p:nvSpPr>
          <p:spPr>
            <a:xfrm>
              <a:off x="10115058" y="2379673"/>
              <a:ext cx="178075" cy="206721"/>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US"/>
            </a:p>
          </p:txBody>
        </p:sp>
        <p:sp>
          <p:nvSpPr>
            <p:cNvPr id="36" name="Right Arrow 17">
              <a:extLst>
                <a:ext uri="{FF2B5EF4-FFF2-40B4-BE49-F238E27FC236}">
                  <a16:creationId xmlns:a16="http://schemas.microsoft.com/office/drawing/2014/main" id="{EC263974-8936-BE79-6F97-D956C3B5D6D3}"/>
                </a:ext>
              </a:extLst>
            </p:cNvPr>
            <p:cNvSpPr txBox="1"/>
            <p:nvPr/>
          </p:nvSpPr>
          <p:spPr>
            <a:xfrm>
              <a:off x="10115058" y="2421017"/>
              <a:ext cx="124653" cy="1240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p:txBody>
        </p:sp>
      </p:grpSp>
      <p:sp>
        <p:nvSpPr>
          <p:cNvPr id="34" name="Rounded Rectangle 33">
            <a:extLst>
              <a:ext uri="{FF2B5EF4-FFF2-40B4-BE49-F238E27FC236}">
                <a16:creationId xmlns:a16="http://schemas.microsoft.com/office/drawing/2014/main" id="{97953BA1-6D89-C248-3814-983AB407E171}"/>
              </a:ext>
            </a:extLst>
          </p:cNvPr>
          <p:cNvSpPr/>
          <p:nvPr/>
        </p:nvSpPr>
        <p:spPr>
          <a:xfrm>
            <a:off x="10401050" y="3479304"/>
            <a:ext cx="1662203" cy="1546830"/>
          </a:xfrm>
          <a:prstGeom prst="roundRect">
            <a:avLst>
              <a:gd name="adj" fmla="val 10000"/>
            </a:avLst>
          </a:prstGeom>
          <a:blipFill>
            <a:blip r:embed="rId9">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45" name="Group 44">
            <a:extLst>
              <a:ext uri="{FF2B5EF4-FFF2-40B4-BE49-F238E27FC236}">
                <a16:creationId xmlns:a16="http://schemas.microsoft.com/office/drawing/2014/main" id="{748F3D0E-0AD0-7E68-B037-0A278C44ED93}"/>
              </a:ext>
            </a:extLst>
          </p:cNvPr>
          <p:cNvGrpSpPr/>
          <p:nvPr/>
        </p:nvGrpSpPr>
        <p:grpSpPr>
          <a:xfrm>
            <a:off x="0" y="4768756"/>
            <a:ext cx="1662203" cy="1908835"/>
            <a:chOff x="275818" y="2960614"/>
            <a:chExt cx="1662203" cy="1908835"/>
          </a:xfrm>
        </p:grpSpPr>
        <p:sp>
          <p:nvSpPr>
            <p:cNvPr id="61" name="Rounded Rectangle 60">
              <a:extLst>
                <a:ext uri="{FF2B5EF4-FFF2-40B4-BE49-F238E27FC236}">
                  <a16:creationId xmlns:a16="http://schemas.microsoft.com/office/drawing/2014/main" id="{F15F20FA-9282-5072-8C35-E1AB76A25BF1}"/>
                </a:ext>
              </a:extLst>
            </p:cNvPr>
            <p:cNvSpPr/>
            <p:nvPr/>
          </p:nvSpPr>
          <p:spPr>
            <a:xfrm>
              <a:off x="275818" y="2960614"/>
              <a:ext cx="1662203" cy="190883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62" name="Rounded Rectangle 4">
              <a:extLst>
                <a:ext uri="{FF2B5EF4-FFF2-40B4-BE49-F238E27FC236}">
                  <a16:creationId xmlns:a16="http://schemas.microsoft.com/office/drawing/2014/main" id="{FA7E6142-34AA-71B3-6F41-F46634D2AD46}"/>
                </a:ext>
              </a:extLst>
            </p:cNvPr>
            <p:cNvSpPr txBox="1"/>
            <p:nvPr/>
          </p:nvSpPr>
          <p:spPr>
            <a:xfrm>
              <a:off x="324502" y="3009298"/>
              <a:ext cx="1564835" cy="1811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Requirements</a:t>
              </a:r>
              <a:r>
                <a:rPr lang="en-US" sz="1900" kern="1200" dirty="0">
                  <a:solidFill>
                    <a:schemeClr val="tx1"/>
                  </a:solidFill>
                </a:rPr>
                <a:t> </a:t>
              </a:r>
            </a:p>
            <a:p>
              <a:pPr marL="114300" lvl="1" indent="-114300" algn="l" defTabSz="666750">
                <a:lnSpc>
                  <a:spcPct val="90000"/>
                </a:lnSpc>
                <a:spcBef>
                  <a:spcPct val="0"/>
                </a:spcBef>
                <a:spcAft>
                  <a:spcPct val="15000"/>
                </a:spcAft>
                <a:buChar char="•"/>
              </a:pPr>
              <a:r>
                <a:rPr lang="en-US" sz="1500" kern="1200" dirty="0">
                  <a:solidFill>
                    <a:schemeClr val="tx1"/>
                  </a:solidFill>
                </a:rPr>
                <a:t>Understanding</a:t>
              </a:r>
            </a:p>
            <a:p>
              <a:pPr marL="114300" lvl="1" indent="-114300" algn="l" defTabSz="666750">
                <a:lnSpc>
                  <a:spcPct val="90000"/>
                </a:lnSpc>
                <a:spcBef>
                  <a:spcPct val="0"/>
                </a:spcBef>
                <a:spcAft>
                  <a:spcPct val="15000"/>
                </a:spcAft>
                <a:buChar char="•"/>
              </a:pPr>
              <a:r>
                <a:rPr lang="en-US" sz="1500" kern="1200" dirty="0">
                  <a:solidFill>
                    <a:schemeClr val="tx1"/>
                  </a:solidFill>
                </a:rPr>
                <a:t>Identifying test requirements</a:t>
              </a:r>
            </a:p>
          </p:txBody>
        </p:sp>
      </p:grpSp>
      <p:grpSp>
        <p:nvGrpSpPr>
          <p:cNvPr id="46" name="Group 45">
            <a:extLst>
              <a:ext uri="{FF2B5EF4-FFF2-40B4-BE49-F238E27FC236}">
                <a16:creationId xmlns:a16="http://schemas.microsoft.com/office/drawing/2014/main" id="{44E99BB2-FC8D-F10F-1AED-CFF1513A672C}"/>
              </a:ext>
            </a:extLst>
          </p:cNvPr>
          <p:cNvGrpSpPr/>
          <p:nvPr/>
        </p:nvGrpSpPr>
        <p:grpSpPr>
          <a:xfrm>
            <a:off x="2080515" y="4768756"/>
            <a:ext cx="1662203" cy="1908835"/>
            <a:chOff x="2356333" y="2960614"/>
            <a:chExt cx="1662203" cy="1908835"/>
          </a:xfrm>
        </p:grpSpPr>
        <p:sp>
          <p:nvSpPr>
            <p:cNvPr id="59" name="Rounded Rectangle 58">
              <a:extLst>
                <a:ext uri="{FF2B5EF4-FFF2-40B4-BE49-F238E27FC236}">
                  <a16:creationId xmlns:a16="http://schemas.microsoft.com/office/drawing/2014/main" id="{FBDF84A0-E0CE-7B30-5072-B3D31C6FEFA7}"/>
                </a:ext>
              </a:extLst>
            </p:cNvPr>
            <p:cNvSpPr/>
            <p:nvPr/>
          </p:nvSpPr>
          <p:spPr>
            <a:xfrm>
              <a:off x="2356333" y="2960614"/>
              <a:ext cx="1662203" cy="190883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60" name="Rounded Rectangle 6">
              <a:extLst>
                <a:ext uri="{FF2B5EF4-FFF2-40B4-BE49-F238E27FC236}">
                  <a16:creationId xmlns:a16="http://schemas.microsoft.com/office/drawing/2014/main" id="{08AF9B72-AAB2-78CA-38E5-4BA477EF322A}"/>
                </a:ext>
              </a:extLst>
            </p:cNvPr>
            <p:cNvSpPr txBox="1"/>
            <p:nvPr/>
          </p:nvSpPr>
          <p:spPr>
            <a:xfrm>
              <a:off x="2405017" y="3009298"/>
              <a:ext cx="1564835" cy="1811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t" anchorCtr="0">
              <a:noAutofit/>
            </a:bodyPr>
            <a:lstStyle/>
            <a:p>
              <a:pPr marL="0" lvl="0" indent="0" algn="l" defTabSz="622300">
                <a:lnSpc>
                  <a:spcPct val="90000"/>
                </a:lnSpc>
                <a:spcBef>
                  <a:spcPct val="0"/>
                </a:spcBef>
                <a:spcAft>
                  <a:spcPct val="35000"/>
                </a:spcAft>
                <a:buNone/>
              </a:pPr>
              <a:r>
                <a:rPr lang="en-US" sz="1900" b="1" kern="1200" dirty="0">
                  <a:solidFill>
                    <a:prstClr val="black"/>
                  </a:solidFill>
                  <a:latin typeface="Calibri" panose="020F0502020204030204"/>
                  <a:ea typeface="+mn-ea"/>
                  <a:cs typeface="+mn-cs"/>
                </a:rPr>
                <a:t>Test Planning</a:t>
              </a:r>
            </a:p>
            <a:p>
              <a:pPr marL="0" lvl="0" indent="0" algn="l" defTabSz="622300">
                <a:lnSpc>
                  <a:spcPct val="90000"/>
                </a:lnSpc>
                <a:spcBef>
                  <a:spcPct val="0"/>
                </a:spcBef>
                <a:spcAft>
                  <a:spcPct val="35000"/>
                </a:spcAft>
                <a:buFont typeface="Arial" panose="020B0604020202020204" pitchFamily="34" charset="0"/>
                <a:buChar char="•"/>
              </a:pPr>
              <a:r>
                <a:rPr lang="en-US" sz="1500" dirty="0">
                  <a:solidFill>
                    <a:schemeClr val="tx1"/>
                  </a:solidFill>
                </a:rPr>
                <a:t>Types of tests</a:t>
              </a:r>
            </a:p>
            <a:p>
              <a:pPr marL="0" lvl="0" indent="0" algn="l" defTabSz="622300">
                <a:lnSpc>
                  <a:spcPct val="90000"/>
                </a:lnSpc>
                <a:spcBef>
                  <a:spcPct val="0"/>
                </a:spcBef>
                <a:spcAft>
                  <a:spcPct val="35000"/>
                </a:spcAft>
                <a:buFont typeface="Arial" panose="020B0604020202020204" pitchFamily="34" charset="0"/>
                <a:buChar char="•"/>
              </a:pPr>
              <a:r>
                <a:rPr lang="en-US" sz="1500" dirty="0">
                  <a:solidFill>
                    <a:schemeClr val="tx1"/>
                  </a:solidFill>
                </a:rPr>
                <a:t>Test environment</a:t>
              </a:r>
            </a:p>
            <a:p>
              <a:pPr marL="0" lvl="0" indent="0" algn="l" defTabSz="622300">
                <a:lnSpc>
                  <a:spcPct val="90000"/>
                </a:lnSpc>
                <a:spcBef>
                  <a:spcPct val="0"/>
                </a:spcBef>
                <a:spcAft>
                  <a:spcPct val="35000"/>
                </a:spcAft>
                <a:buFont typeface="Arial" panose="020B0604020202020204" pitchFamily="34" charset="0"/>
                <a:buChar char="•"/>
              </a:pPr>
              <a:r>
                <a:rPr lang="en-US" sz="1500" dirty="0">
                  <a:solidFill>
                    <a:schemeClr val="tx1"/>
                  </a:solidFill>
                </a:rPr>
                <a:t>Roles and responsibilities</a:t>
              </a:r>
            </a:p>
          </p:txBody>
        </p:sp>
      </p:grpSp>
      <p:grpSp>
        <p:nvGrpSpPr>
          <p:cNvPr id="47" name="Group 46">
            <a:extLst>
              <a:ext uri="{FF2B5EF4-FFF2-40B4-BE49-F238E27FC236}">
                <a16:creationId xmlns:a16="http://schemas.microsoft.com/office/drawing/2014/main" id="{652CE76A-2D44-5FCD-08B8-434C22FA59C8}"/>
              </a:ext>
            </a:extLst>
          </p:cNvPr>
          <p:cNvGrpSpPr/>
          <p:nvPr/>
        </p:nvGrpSpPr>
        <p:grpSpPr>
          <a:xfrm>
            <a:off x="4161030" y="4768756"/>
            <a:ext cx="1662203" cy="1908835"/>
            <a:chOff x="4436848" y="2960614"/>
            <a:chExt cx="1662203" cy="1908835"/>
          </a:xfrm>
        </p:grpSpPr>
        <p:sp>
          <p:nvSpPr>
            <p:cNvPr id="57" name="Rounded Rectangle 56">
              <a:extLst>
                <a:ext uri="{FF2B5EF4-FFF2-40B4-BE49-F238E27FC236}">
                  <a16:creationId xmlns:a16="http://schemas.microsoft.com/office/drawing/2014/main" id="{EA197AC4-AF6A-1FAB-9760-E5A52864CD56}"/>
                </a:ext>
              </a:extLst>
            </p:cNvPr>
            <p:cNvSpPr/>
            <p:nvPr/>
          </p:nvSpPr>
          <p:spPr>
            <a:xfrm>
              <a:off x="4436848" y="2960614"/>
              <a:ext cx="1662203" cy="190883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58" name="Rounded Rectangle 8">
              <a:extLst>
                <a:ext uri="{FF2B5EF4-FFF2-40B4-BE49-F238E27FC236}">
                  <a16:creationId xmlns:a16="http://schemas.microsoft.com/office/drawing/2014/main" id="{C40EF286-7620-1346-D32E-5D7EF038BD27}"/>
                </a:ext>
              </a:extLst>
            </p:cNvPr>
            <p:cNvSpPr txBox="1"/>
            <p:nvPr/>
          </p:nvSpPr>
          <p:spPr>
            <a:xfrm>
              <a:off x="4485532" y="3009298"/>
              <a:ext cx="1564835" cy="1811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t" anchorCtr="0">
              <a:noAutofit/>
            </a:bodyPr>
            <a:lstStyle/>
            <a:p>
              <a:pPr marL="0" lvl="0" indent="0" algn="l" defTabSz="622300">
                <a:lnSpc>
                  <a:spcPct val="90000"/>
                </a:lnSpc>
                <a:spcBef>
                  <a:spcPct val="0"/>
                </a:spcBef>
                <a:spcAft>
                  <a:spcPct val="35000"/>
                </a:spcAft>
                <a:buNone/>
              </a:pPr>
              <a:r>
                <a:rPr lang="en-US" sz="1900" b="1" kern="1200" dirty="0">
                  <a:solidFill>
                    <a:prstClr val="black"/>
                  </a:solidFill>
                  <a:latin typeface="Calibri" panose="020F0502020204030204"/>
                  <a:ea typeface="+mn-ea"/>
                  <a:cs typeface="+mn-cs"/>
                </a:rPr>
                <a:t>Test Case Creation</a:t>
              </a:r>
            </a:p>
            <a:p>
              <a:pPr marL="0" lvl="0" indent="0" algn="l" defTabSz="622300">
                <a:lnSpc>
                  <a:spcPct val="90000"/>
                </a:lnSpc>
                <a:spcBef>
                  <a:spcPct val="0"/>
                </a:spcBef>
                <a:spcAft>
                  <a:spcPct val="35000"/>
                </a:spcAft>
                <a:buFont typeface="Arial" panose="020B0604020202020204" pitchFamily="34" charset="0"/>
                <a:buChar char="•"/>
              </a:pPr>
              <a:r>
                <a:rPr lang="en-US" sz="1500" dirty="0">
                  <a:solidFill>
                    <a:schemeClr val="tx1"/>
                  </a:solidFill>
                </a:rPr>
                <a:t>Descriptions</a:t>
              </a:r>
            </a:p>
            <a:p>
              <a:pPr marL="0" lvl="0" indent="0" algn="l" defTabSz="622300">
                <a:lnSpc>
                  <a:spcPct val="90000"/>
                </a:lnSpc>
                <a:spcBef>
                  <a:spcPct val="0"/>
                </a:spcBef>
                <a:spcAft>
                  <a:spcPct val="35000"/>
                </a:spcAft>
                <a:buFont typeface="Arial" panose="020B0604020202020204" pitchFamily="34" charset="0"/>
                <a:buChar char="•"/>
              </a:pPr>
              <a:r>
                <a:rPr lang="en-US" sz="1500" dirty="0">
                  <a:solidFill>
                    <a:schemeClr val="tx1"/>
                  </a:solidFill>
                </a:rPr>
                <a:t>Pre-conditions</a:t>
              </a:r>
            </a:p>
            <a:p>
              <a:pPr marL="0" lvl="0" indent="0" algn="l" defTabSz="622300">
                <a:lnSpc>
                  <a:spcPct val="90000"/>
                </a:lnSpc>
                <a:spcBef>
                  <a:spcPct val="0"/>
                </a:spcBef>
                <a:spcAft>
                  <a:spcPct val="35000"/>
                </a:spcAft>
                <a:buFont typeface="Arial" panose="020B0604020202020204" pitchFamily="34" charset="0"/>
                <a:buChar char="•"/>
              </a:pPr>
              <a:r>
                <a:rPr lang="en-US" sz="1500" dirty="0">
                  <a:solidFill>
                    <a:schemeClr val="tx1"/>
                  </a:solidFill>
                </a:rPr>
                <a:t>Steps</a:t>
              </a:r>
            </a:p>
            <a:p>
              <a:pPr marL="0" lvl="0" indent="0" algn="l" defTabSz="622300">
                <a:lnSpc>
                  <a:spcPct val="90000"/>
                </a:lnSpc>
                <a:spcBef>
                  <a:spcPct val="0"/>
                </a:spcBef>
                <a:spcAft>
                  <a:spcPct val="35000"/>
                </a:spcAft>
                <a:buFont typeface="Arial" panose="020B0604020202020204" pitchFamily="34" charset="0"/>
                <a:buChar char="•"/>
              </a:pPr>
              <a:r>
                <a:rPr lang="en-US" sz="1500" dirty="0">
                  <a:solidFill>
                    <a:schemeClr val="tx1"/>
                  </a:solidFill>
                </a:rPr>
                <a:t>Expected Results</a:t>
              </a:r>
            </a:p>
          </p:txBody>
        </p:sp>
      </p:grpSp>
      <p:grpSp>
        <p:nvGrpSpPr>
          <p:cNvPr id="48" name="Group 47">
            <a:extLst>
              <a:ext uri="{FF2B5EF4-FFF2-40B4-BE49-F238E27FC236}">
                <a16:creationId xmlns:a16="http://schemas.microsoft.com/office/drawing/2014/main" id="{768C63A6-1F56-BA98-25D3-676FE8A818F2}"/>
              </a:ext>
            </a:extLst>
          </p:cNvPr>
          <p:cNvGrpSpPr/>
          <p:nvPr/>
        </p:nvGrpSpPr>
        <p:grpSpPr>
          <a:xfrm>
            <a:off x="6303074" y="4731352"/>
            <a:ext cx="1662203" cy="1908835"/>
            <a:chOff x="6578892" y="2923210"/>
            <a:chExt cx="1662203" cy="1908835"/>
          </a:xfrm>
        </p:grpSpPr>
        <p:sp>
          <p:nvSpPr>
            <p:cNvPr id="55" name="Rounded Rectangle 54">
              <a:extLst>
                <a:ext uri="{FF2B5EF4-FFF2-40B4-BE49-F238E27FC236}">
                  <a16:creationId xmlns:a16="http://schemas.microsoft.com/office/drawing/2014/main" id="{7249FDD2-168D-499C-EE30-BE74B3AFBF29}"/>
                </a:ext>
              </a:extLst>
            </p:cNvPr>
            <p:cNvSpPr/>
            <p:nvPr/>
          </p:nvSpPr>
          <p:spPr>
            <a:xfrm>
              <a:off x="6578892" y="2923210"/>
              <a:ext cx="1662203" cy="190883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56" name="Rounded Rectangle 10">
              <a:extLst>
                <a:ext uri="{FF2B5EF4-FFF2-40B4-BE49-F238E27FC236}">
                  <a16:creationId xmlns:a16="http://schemas.microsoft.com/office/drawing/2014/main" id="{D362461C-0836-B21A-88A2-41ED41DCCFBE}"/>
                </a:ext>
              </a:extLst>
            </p:cNvPr>
            <p:cNvSpPr txBox="1"/>
            <p:nvPr/>
          </p:nvSpPr>
          <p:spPr>
            <a:xfrm>
              <a:off x="6627576" y="2971894"/>
              <a:ext cx="1564835" cy="1811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t" anchorCtr="0">
              <a:noAutofit/>
            </a:bodyPr>
            <a:lstStyle/>
            <a:p>
              <a:pPr marL="0" lvl="0" indent="0" algn="l" defTabSz="622300">
                <a:lnSpc>
                  <a:spcPct val="90000"/>
                </a:lnSpc>
                <a:spcBef>
                  <a:spcPct val="0"/>
                </a:spcBef>
                <a:spcAft>
                  <a:spcPct val="35000"/>
                </a:spcAft>
                <a:buNone/>
              </a:pPr>
              <a:r>
                <a:rPr lang="en-US" sz="1900" b="1" kern="1200" dirty="0">
                  <a:solidFill>
                    <a:prstClr val="black"/>
                  </a:solidFill>
                  <a:latin typeface="Calibri" panose="020F0502020204030204"/>
                  <a:ea typeface="+mn-ea"/>
                  <a:cs typeface="+mn-cs"/>
                </a:rPr>
                <a:t>Test Execution</a:t>
              </a:r>
            </a:p>
            <a:p>
              <a:pPr marL="0" lvl="0" indent="0" algn="l" defTabSz="622300">
                <a:lnSpc>
                  <a:spcPct val="90000"/>
                </a:lnSpc>
                <a:spcBef>
                  <a:spcPct val="0"/>
                </a:spcBef>
                <a:spcAft>
                  <a:spcPct val="35000"/>
                </a:spcAft>
                <a:buFont typeface="Arial" panose="020B0604020202020204" pitchFamily="34" charset="0"/>
                <a:buChar char="•"/>
              </a:pPr>
              <a:r>
                <a:rPr lang="en-US" sz="1500" kern="1200" dirty="0">
                  <a:solidFill>
                    <a:prstClr val="black"/>
                  </a:solidFill>
                  <a:latin typeface="Calibri" panose="020F0502020204030204"/>
                  <a:ea typeface="+mn-ea"/>
                  <a:cs typeface="+mn-cs"/>
                </a:rPr>
                <a:t>Test setup</a:t>
              </a:r>
            </a:p>
            <a:p>
              <a:pPr marL="0" lvl="0" indent="0" algn="l" defTabSz="622300">
                <a:lnSpc>
                  <a:spcPct val="90000"/>
                </a:lnSpc>
                <a:spcBef>
                  <a:spcPct val="0"/>
                </a:spcBef>
                <a:spcAft>
                  <a:spcPct val="35000"/>
                </a:spcAft>
                <a:buFont typeface="Arial" panose="020B0604020202020204" pitchFamily="34" charset="0"/>
                <a:buChar char="•"/>
              </a:pPr>
              <a:r>
                <a:rPr lang="en-US" sz="1500" kern="1200" dirty="0">
                  <a:solidFill>
                    <a:prstClr val="black"/>
                  </a:solidFill>
                  <a:latin typeface="Calibri" panose="020F0502020204030204"/>
                  <a:ea typeface="+mn-ea"/>
                  <a:cs typeface="+mn-cs"/>
                </a:rPr>
                <a:t>Running tests</a:t>
              </a:r>
            </a:p>
            <a:p>
              <a:pPr marL="0" lvl="0" indent="0" algn="l" defTabSz="622300">
                <a:lnSpc>
                  <a:spcPct val="90000"/>
                </a:lnSpc>
                <a:spcBef>
                  <a:spcPct val="0"/>
                </a:spcBef>
                <a:spcAft>
                  <a:spcPct val="35000"/>
                </a:spcAft>
                <a:buFont typeface="Arial" panose="020B0604020202020204" pitchFamily="34" charset="0"/>
                <a:buChar char="•"/>
              </a:pPr>
              <a:r>
                <a:rPr lang="en-US" sz="1500" kern="1200" dirty="0">
                  <a:solidFill>
                    <a:prstClr val="black"/>
                  </a:solidFill>
                  <a:latin typeface="Calibri" panose="020F0502020204030204"/>
                  <a:ea typeface="+mn-ea"/>
                  <a:cs typeface="+mn-cs"/>
                </a:rPr>
                <a:t>Logging defects</a:t>
              </a:r>
            </a:p>
          </p:txBody>
        </p:sp>
      </p:grpSp>
      <p:grpSp>
        <p:nvGrpSpPr>
          <p:cNvPr id="49" name="Group 48">
            <a:extLst>
              <a:ext uri="{FF2B5EF4-FFF2-40B4-BE49-F238E27FC236}">
                <a16:creationId xmlns:a16="http://schemas.microsoft.com/office/drawing/2014/main" id="{9612A03E-606F-8FBC-07B6-759D25EC8BF2}"/>
              </a:ext>
            </a:extLst>
          </p:cNvPr>
          <p:cNvGrpSpPr/>
          <p:nvPr/>
        </p:nvGrpSpPr>
        <p:grpSpPr>
          <a:xfrm>
            <a:off x="8322060" y="4768756"/>
            <a:ext cx="1662203" cy="1908835"/>
            <a:chOff x="8597878" y="2960614"/>
            <a:chExt cx="1662203" cy="1908835"/>
          </a:xfrm>
        </p:grpSpPr>
        <p:sp>
          <p:nvSpPr>
            <p:cNvPr id="53" name="Rounded Rectangle 52">
              <a:extLst>
                <a:ext uri="{FF2B5EF4-FFF2-40B4-BE49-F238E27FC236}">
                  <a16:creationId xmlns:a16="http://schemas.microsoft.com/office/drawing/2014/main" id="{23BEF216-69EF-5F96-2675-919D050EAE64}"/>
                </a:ext>
              </a:extLst>
            </p:cNvPr>
            <p:cNvSpPr/>
            <p:nvPr/>
          </p:nvSpPr>
          <p:spPr>
            <a:xfrm>
              <a:off x="8597878" y="2960614"/>
              <a:ext cx="1662203" cy="190883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54" name="Rounded Rectangle 12">
              <a:extLst>
                <a:ext uri="{FF2B5EF4-FFF2-40B4-BE49-F238E27FC236}">
                  <a16:creationId xmlns:a16="http://schemas.microsoft.com/office/drawing/2014/main" id="{B82AC457-74E0-76B6-1B5A-12FE13D78B36}"/>
                </a:ext>
              </a:extLst>
            </p:cNvPr>
            <p:cNvSpPr txBox="1"/>
            <p:nvPr/>
          </p:nvSpPr>
          <p:spPr>
            <a:xfrm>
              <a:off x="8646562" y="3009298"/>
              <a:ext cx="1564835" cy="1811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t" anchorCtr="0">
              <a:noAutofit/>
            </a:bodyPr>
            <a:lstStyle/>
            <a:p>
              <a:pPr marL="0" lvl="0" indent="0" algn="l" defTabSz="622300">
                <a:lnSpc>
                  <a:spcPct val="90000"/>
                </a:lnSpc>
                <a:spcBef>
                  <a:spcPct val="0"/>
                </a:spcBef>
                <a:spcAft>
                  <a:spcPct val="35000"/>
                </a:spcAft>
                <a:buNone/>
              </a:pPr>
              <a:r>
                <a:rPr lang="en-US" sz="1900" b="1" kern="1200" dirty="0">
                  <a:solidFill>
                    <a:prstClr val="black"/>
                  </a:solidFill>
                  <a:latin typeface="Calibri" panose="020F0502020204030204"/>
                  <a:ea typeface="+mn-ea"/>
                  <a:cs typeface="+mn-cs"/>
                </a:rPr>
                <a:t>Test Report</a:t>
              </a:r>
            </a:p>
            <a:p>
              <a:pPr marL="0" lvl="0" indent="0" algn="l" defTabSz="622300">
                <a:lnSpc>
                  <a:spcPct val="90000"/>
                </a:lnSpc>
                <a:spcBef>
                  <a:spcPct val="0"/>
                </a:spcBef>
                <a:spcAft>
                  <a:spcPct val="35000"/>
                </a:spcAft>
                <a:buFont typeface="Arial" panose="020B0604020202020204" pitchFamily="34" charset="0"/>
                <a:buChar char="•"/>
              </a:pPr>
              <a:r>
                <a:rPr lang="en-US" sz="1500" kern="1200" dirty="0">
                  <a:solidFill>
                    <a:prstClr val="black"/>
                  </a:solidFill>
                  <a:latin typeface="Calibri" panose="020F0502020204030204"/>
                  <a:ea typeface="+mn-ea"/>
                  <a:cs typeface="+mn-cs"/>
                </a:rPr>
                <a:t>Summary</a:t>
              </a:r>
            </a:p>
            <a:p>
              <a:pPr marL="0" lvl="0" indent="0" algn="l" defTabSz="622300">
                <a:lnSpc>
                  <a:spcPct val="90000"/>
                </a:lnSpc>
                <a:spcBef>
                  <a:spcPct val="0"/>
                </a:spcBef>
                <a:spcAft>
                  <a:spcPct val="35000"/>
                </a:spcAft>
                <a:buFont typeface="Arial" panose="020B0604020202020204" pitchFamily="34" charset="0"/>
                <a:buChar char="•"/>
              </a:pPr>
              <a:r>
                <a:rPr lang="en-US" sz="1500" kern="1200" dirty="0">
                  <a:solidFill>
                    <a:prstClr val="black"/>
                  </a:solidFill>
                  <a:latin typeface="Calibri" panose="020F0502020204030204"/>
                  <a:ea typeface="+mn-ea"/>
                  <a:cs typeface="+mn-cs"/>
                </a:rPr>
                <a:t>Test coverage</a:t>
              </a:r>
            </a:p>
            <a:p>
              <a:pPr marL="0" lvl="0" indent="0" algn="l" defTabSz="622300">
                <a:lnSpc>
                  <a:spcPct val="90000"/>
                </a:lnSpc>
                <a:spcBef>
                  <a:spcPct val="0"/>
                </a:spcBef>
                <a:spcAft>
                  <a:spcPct val="35000"/>
                </a:spcAft>
                <a:buFont typeface="Arial" panose="020B0604020202020204" pitchFamily="34" charset="0"/>
                <a:buChar char="•"/>
              </a:pPr>
              <a:r>
                <a:rPr lang="en-US" sz="1500" kern="1200" dirty="0">
                  <a:solidFill>
                    <a:prstClr val="black"/>
                  </a:solidFill>
                  <a:latin typeface="Calibri" panose="020F0502020204030204"/>
                  <a:ea typeface="+mn-ea"/>
                  <a:cs typeface="+mn-cs"/>
                </a:rPr>
                <a:t>Test Metrics: Pass/Fail</a:t>
              </a:r>
            </a:p>
            <a:p>
              <a:pPr marL="0" lvl="0" indent="0" algn="l" defTabSz="622300">
                <a:lnSpc>
                  <a:spcPct val="90000"/>
                </a:lnSpc>
                <a:spcBef>
                  <a:spcPct val="0"/>
                </a:spcBef>
                <a:spcAft>
                  <a:spcPct val="35000"/>
                </a:spcAft>
                <a:buNone/>
              </a:pPr>
              <a:endParaRPr lang="en-US" sz="1400" kern="1200" dirty="0">
                <a:solidFill>
                  <a:prstClr val="black"/>
                </a:solidFill>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31E130EE-74C2-BA75-5038-4F2E0539F1AD}"/>
              </a:ext>
            </a:extLst>
          </p:cNvPr>
          <p:cNvGrpSpPr/>
          <p:nvPr/>
        </p:nvGrpSpPr>
        <p:grpSpPr>
          <a:xfrm>
            <a:off x="10399525" y="4780036"/>
            <a:ext cx="1662203" cy="1908835"/>
            <a:chOff x="10526748" y="2960614"/>
            <a:chExt cx="1662203" cy="1908835"/>
          </a:xfrm>
        </p:grpSpPr>
        <p:sp>
          <p:nvSpPr>
            <p:cNvPr id="51" name="Rounded Rectangle 50">
              <a:extLst>
                <a:ext uri="{FF2B5EF4-FFF2-40B4-BE49-F238E27FC236}">
                  <a16:creationId xmlns:a16="http://schemas.microsoft.com/office/drawing/2014/main" id="{8239928C-EC6F-5B95-E4CB-986DCDE79236}"/>
                </a:ext>
              </a:extLst>
            </p:cNvPr>
            <p:cNvSpPr/>
            <p:nvPr/>
          </p:nvSpPr>
          <p:spPr>
            <a:xfrm>
              <a:off x="10526748" y="2960614"/>
              <a:ext cx="1662203" cy="190883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52" name="Rounded Rectangle 14">
              <a:extLst>
                <a:ext uri="{FF2B5EF4-FFF2-40B4-BE49-F238E27FC236}">
                  <a16:creationId xmlns:a16="http://schemas.microsoft.com/office/drawing/2014/main" id="{C27F7B79-0CA8-D62E-3616-62C00F664539}"/>
                </a:ext>
              </a:extLst>
            </p:cNvPr>
            <p:cNvSpPr txBox="1"/>
            <p:nvPr/>
          </p:nvSpPr>
          <p:spPr>
            <a:xfrm>
              <a:off x="10575432" y="3009298"/>
              <a:ext cx="1564835" cy="1811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t" anchorCtr="0">
              <a:noAutofit/>
            </a:bodyPr>
            <a:lstStyle/>
            <a:p>
              <a:pPr marL="0" lvl="0" indent="0" algn="l" defTabSz="622300">
                <a:lnSpc>
                  <a:spcPct val="90000"/>
                </a:lnSpc>
                <a:spcBef>
                  <a:spcPct val="0"/>
                </a:spcBef>
                <a:spcAft>
                  <a:spcPct val="35000"/>
                </a:spcAft>
                <a:buNone/>
              </a:pPr>
              <a:r>
                <a:rPr lang="en-US" sz="1900" b="1" kern="1200" dirty="0">
                  <a:solidFill>
                    <a:prstClr val="black"/>
                  </a:solidFill>
                  <a:latin typeface="Calibri" panose="020F0502020204030204"/>
                  <a:ea typeface="+mn-ea"/>
                  <a:cs typeface="+mn-cs"/>
                </a:rPr>
                <a:t>Sign-off</a:t>
              </a:r>
            </a:p>
            <a:p>
              <a:pPr marL="0" lvl="0" indent="0" algn="l" defTabSz="622300">
                <a:lnSpc>
                  <a:spcPct val="90000"/>
                </a:lnSpc>
                <a:spcBef>
                  <a:spcPct val="0"/>
                </a:spcBef>
                <a:spcAft>
                  <a:spcPct val="35000"/>
                </a:spcAft>
                <a:buFont typeface="Arial" panose="020B0604020202020204" pitchFamily="34" charset="0"/>
                <a:buChar char="•"/>
              </a:pPr>
              <a:r>
                <a:rPr lang="en-US" sz="1500" kern="1200" dirty="0">
                  <a:solidFill>
                    <a:prstClr val="black"/>
                  </a:solidFill>
                  <a:latin typeface="Calibri" panose="020F0502020204030204"/>
                  <a:ea typeface="+mn-ea"/>
                  <a:cs typeface="+mn-cs"/>
                </a:rPr>
                <a:t>Review and approval</a:t>
              </a:r>
            </a:p>
            <a:p>
              <a:pPr marL="0" lvl="0" indent="0" algn="l" defTabSz="622300">
                <a:lnSpc>
                  <a:spcPct val="90000"/>
                </a:lnSpc>
                <a:spcBef>
                  <a:spcPct val="0"/>
                </a:spcBef>
                <a:spcAft>
                  <a:spcPct val="35000"/>
                </a:spcAft>
                <a:buFont typeface="Arial" panose="020B0604020202020204" pitchFamily="34" charset="0"/>
                <a:buChar char="•"/>
              </a:pPr>
              <a:r>
                <a:rPr lang="en-US" sz="1500" kern="1200" dirty="0">
                  <a:solidFill>
                    <a:prstClr val="black"/>
                  </a:solidFill>
                  <a:latin typeface="Calibri" panose="020F0502020204030204"/>
                  <a:ea typeface="+mn-ea"/>
                  <a:cs typeface="+mn-cs"/>
                </a:rPr>
                <a:t>Final verification</a:t>
              </a:r>
            </a:p>
          </p:txBody>
        </p:sp>
      </p:grpSp>
    </p:spTree>
    <p:extLst>
      <p:ext uri="{BB962C8B-B14F-4D97-AF65-F5344CB8AC3E}">
        <p14:creationId xmlns:p14="http://schemas.microsoft.com/office/powerpoint/2010/main" val="392940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6" grpId="0" animBg="1"/>
      <p:bldP spid="30" grpId="0" animBg="1"/>
      <p:bldP spid="32" grpId="0" animBg="1"/>
      <p:bldP spid="34" grpId="0" animBg="1"/>
    </p:bldLst>
  </p:timing>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3020</TotalTime>
  <Words>2954</Words>
  <Application>Microsoft Macintosh PowerPoint</Application>
  <PresentationFormat>Widescreen</PresentationFormat>
  <Paragraphs>338</Paragraphs>
  <Slides>27</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.SF NS</vt:lpstr>
      <vt:lpstr>Aptos</vt:lpstr>
      <vt:lpstr>Arial</vt:lpstr>
      <vt:lpstr>Calibri</vt:lpstr>
      <vt:lpstr>Calibri Light</vt:lpstr>
      <vt:lpstr>source-sans-pro</vt:lpstr>
      <vt:lpstr>Times New Roman</vt:lpstr>
      <vt:lpstr>Office Theme</vt:lpstr>
      <vt:lpstr>SOFTWARE QA ENGINEER</vt:lpstr>
      <vt:lpstr>Contents</vt:lpstr>
      <vt:lpstr>ABOUT ME</vt:lpstr>
      <vt:lpstr>PowerPoint Presentation</vt:lpstr>
      <vt:lpstr>Possible Solution ?</vt:lpstr>
      <vt:lpstr>Real  Solution</vt:lpstr>
      <vt:lpstr>Why do you need a test engineer?</vt:lpstr>
      <vt:lpstr>Why do you need a test engineer?</vt:lpstr>
      <vt:lpstr>Software Test Life Cycle</vt:lpstr>
      <vt:lpstr>Testing Methodologies</vt:lpstr>
      <vt:lpstr>Blackbox Testing</vt:lpstr>
      <vt:lpstr>Whitebox Testing</vt:lpstr>
      <vt:lpstr>Testing Levels</vt:lpstr>
      <vt:lpstr>Functional Tests</vt:lpstr>
      <vt:lpstr>Unit Tests</vt:lpstr>
      <vt:lpstr>Unit Testing Techniques</vt:lpstr>
      <vt:lpstr>Integration Tests</vt:lpstr>
      <vt:lpstr>Integration Testing Techniques</vt:lpstr>
      <vt:lpstr>System Tests</vt:lpstr>
      <vt:lpstr>System Tests Process</vt:lpstr>
      <vt:lpstr>Acceptance Tests</vt:lpstr>
      <vt:lpstr>Acceptance Testing Types</vt:lpstr>
      <vt:lpstr>Non-Functional Tests</vt:lpstr>
      <vt:lpstr>My vision for the team</vt:lpstr>
      <vt:lpstr>Vision: Automation of tests</vt:lpstr>
      <vt:lpstr>Vision: AI in Test Engineering</vt:lpstr>
      <vt:lpstr>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Shubham Mishra</dc:creator>
  <cp:keywords/>
  <dc:description/>
  <cp:lastModifiedBy>Shubham Mishra</cp:lastModifiedBy>
  <cp:revision>745</cp:revision>
  <dcterms:created xsi:type="dcterms:W3CDTF">2024-07-14T08:01:38Z</dcterms:created>
  <dcterms:modified xsi:type="dcterms:W3CDTF">2024-07-22T09:52:41Z</dcterms:modified>
  <cp:category/>
</cp:coreProperties>
</file>